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57" r:id="rId4"/>
    <p:sldId id="258" r:id="rId5"/>
    <p:sldId id="260" r:id="rId6"/>
    <p:sldId id="268" r:id="rId7"/>
    <p:sldId id="269" r:id="rId8"/>
    <p:sldId id="274" r:id="rId9"/>
    <p:sldId id="267" r:id="rId10"/>
    <p:sldId id="281" r:id="rId11"/>
    <p:sldId id="262" r:id="rId12"/>
    <p:sldId id="279" r:id="rId13"/>
    <p:sldId id="278" r:id="rId14"/>
    <p:sldId id="280" r:id="rId15"/>
    <p:sldId id="259" r:id="rId16"/>
    <p:sldId id="276" r:id="rId17"/>
    <p:sldId id="275" r:id="rId18"/>
    <p:sldId id="277" r:id="rId19"/>
    <p:sldId id="264" r:id="rId20"/>
    <p:sldId id="265" r:id="rId21"/>
    <p:sldId id="270" r:id="rId22"/>
    <p:sldId id="271" r:id="rId23"/>
    <p:sldId id="272" r:id="rId24"/>
    <p:sldId id="273" r:id="rId25"/>
    <p:sldId id="261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3FF03-8C37-4FBF-A540-0E9F7A44AC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872DBD-FD14-4268-9847-41631C9EF834}">
      <dgm:prSet phldrT="[Текст]" custT="1"/>
      <dgm:spPr/>
      <dgm:t>
        <a:bodyPr/>
        <a:lstStyle/>
        <a:p>
          <a:pPr algn="ctr"/>
          <a:r>
            <a:rPr lang="ru-RU" sz="2800" b="1" i="0" u="sng" spc="0" dirty="0" smtClean="0">
              <a:latin typeface="Times New Roman" pitchFamily="18" charset="0"/>
              <a:cs typeface="Times New Roman" pitchFamily="18" charset="0"/>
            </a:rPr>
            <a:t>«Юный </a:t>
          </a:r>
          <a:r>
            <a:rPr lang="ru-RU" sz="2800" b="1" i="0" u="sng" spc="0" dirty="0" err="1" smtClean="0">
              <a:latin typeface="Times New Roman" pitchFamily="18" charset="0"/>
              <a:cs typeface="Times New Roman" pitchFamily="18" charset="0"/>
            </a:rPr>
            <a:t>Амурчанин</a:t>
          </a:r>
          <a:r>
            <a:rPr lang="ru-RU" sz="2800" b="1" i="0" u="sng" spc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800" b="1" i="0" u="sng" spc="0" dirty="0">
            <a:latin typeface="Times New Roman" pitchFamily="18" charset="0"/>
            <a:cs typeface="Times New Roman" pitchFamily="18" charset="0"/>
          </a:endParaRPr>
        </a:p>
      </dgm:t>
    </dgm:pt>
    <dgm:pt modelId="{3EF0986A-B02F-4244-9D0E-3F9174E2F469}" type="parTrans" cxnId="{69EB9FD9-D25F-486B-B63D-0A1CC6AEB325}">
      <dgm:prSet/>
      <dgm:spPr/>
      <dgm:t>
        <a:bodyPr/>
        <a:lstStyle/>
        <a:p>
          <a:endParaRPr lang="ru-RU"/>
        </a:p>
      </dgm:t>
    </dgm:pt>
    <dgm:pt modelId="{BF12F400-4457-4E55-B114-CB6E27A8C853}" type="sibTrans" cxnId="{69EB9FD9-D25F-486B-B63D-0A1CC6AEB325}">
      <dgm:prSet/>
      <dgm:spPr/>
      <dgm:t>
        <a:bodyPr/>
        <a:lstStyle/>
        <a:p>
          <a:endParaRPr lang="ru-RU"/>
        </a:p>
      </dgm:t>
    </dgm:pt>
    <dgm:pt modelId="{4771B14D-DFC0-4534-AFBE-15A1279BAE04}">
      <dgm:prSet phldrT="[Текст]" phldr="1" custRadScaleRad="11550" custRadScaleInc="32903"/>
      <dgm:spPr/>
      <dgm:t>
        <a:bodyPr/>
        <a:lstStyle/>
        <a:p>
          <a:endParaRPr lang="ru-RU" dirty="0"/>
        </a:p>
      </dgm:t>
    </dgm:pt>
    <dgm:pt modelId="{8A8B5AFF-0F1C-455F-9325-51D9BB0A4F79}" type="parTrans" cxnId="{77BC4B57-65A7-4721-BC4E-EE628503B5CF}">
      <dgm:prSet custScaleX="76701" custScaleY="36885" custLinFactNeighborX="4710" custLinFactNeighborY="-51246"/>
      <dgm:spPr/>
      <dgm:t>
        <a:bodyPr/>
        <a:lstStyle/>
        <a:p>
          <a:endParaRPr lang="ru-RU"/>
        </a:p>
      </dgm:t>
    </dgm:pt>
    <dgm:pt modelId="{6C00F6EB-2F68-4E93-B36D-E3370ED03042}" type="sibTrans" cxnId="{77BC4B57-65A7-4721-BC4E-EE628503B5CF}">
      <dgm:prSet/>
      <dgm:spPr/>
      <dgm:t>
        <a:bodyPr/>
        <a:lstStyle/>
        <a:p>
          <a:endParaRPr lang="ru-RU"/>
        </a:p>
      </dgm:t>
    </dgm:pt>
    <dgm:pt modelId="{DED0BBC3-8AB9-4E19-8133-962E57E5560B}" type="pres">
      <dgm:prSet presAssocID="{9603FF03-8C37-4FBF-A540-0E9F7A44AC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1B399-0DAC-4339-918C-E420F9DD59F4}" type="pres">
      <dgm:prSet presAssocID="{05872DBD-FD14-4268-9847-41631C9EF834}" presName="centerShape" presStyleLbl="node0" presStyleIdx="0" presStyleCnt="1" custScaleX="170315" custScaleY="83076" custLinFactNeighborX="938" custLinFactNeighborY="-1076"/>
      <dgm:spPr/>
      <dgm:t>
        <a:bodyPr/>
        <a:lstStyle/>
        <a:p>
          <a:endParaRPr lang="ru-RU"/>
        </a:p>
      </dgm:t>
    </dgm:pt>
  </dgm:ptLst>
  <dgm:cxnLst>
    <dgm:cxn modelId="{69EB9FD9-D25F-486B-B63D-0A1CC6AEB325}" srcId="{9603FF03-8C37-4FBF-A540-0E9F7A44AC29}" destId="{05872DBD-FD14-4268-9847-41631C9EF834}" srcOrd="0" destOrd="0" parTransId="{3EF0986A-B02F-4244-9D0E-3F9174E2F469}" sibTransId="{BF12F400-4457-4E55-B114-CB6E27A8C853}"/>
    <dgm:cxn modelId="{77BC4B57-65A7-4721-BC4E-EE628503B5CF}" srcId="{9603FF03-8C37-4FBF-A540-0E9F7A44AC29}" destId="{4771B14D-DFC0-4534-AFBE-15A1279BAE04}" srcOrd="1" destOrd="0" parTransId="{8A8B5AFF-0F1C-455F-9325-51D9BB0A4F79}" sibTransId="{6C00F6EB-2F68-4E93-B36D-E3370ED03042}"/>
    <dgm:cxn modelId="{ED54ED1B-C779-4C07-9C01-4CE99C0947D6}" type="presOf" srcId="{05872DBD-FD14-4268-9847-41631C9EF834}" destId="{A9B1B399-0DAC-4339-918C-E420F9DD59F4}" srcOrd="0" destOrd="0" presId="urn:microsoft.com/office/officeart/2005/8/layout/radial4"/>
    <dgm:cxn modelId="{6FD56197-971C-442C-BF3A-C0631E54C5B4}" type="presOf" srcId="{9603FF03-8C37-4FBF-A540-0E9F7A44AC29}" destId="{DED0BBC3-8AB9-4E19-8133-962E57E5560B}" srcOrd="0" destOrd="0" presId="urn:microsoft.com/office/officeart/2005/8/layout/radial4"/>
    <dgm:cxn modelId="{C6ECF73E-2226-4990-8662-4FA2F0BC2D70}" type="presParOf" srcId="{DED0BBC3-8AB9-4E19-8133-962E57E5560B}" destId="{A9B1B399-0DAC-4339-918C-E420F9DD59F4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1B399-0DAC-4339-918C-E420F9DD59F4}">
      <dsp:nvSpPr>
        <dsp:cNvPr id="0" name=""/>
        <dsp:cNvSpPr/>
      </dsp:nvSpPr>
      <dsp:spPr>
        <a:xfrm>
          <a:off x="714398" y="71374"/>
          <a:ext cx="3241354" cy="1581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sng" kern="1200" spc="0" dirty="0" smtClean="0">
              <a:latin typeface="Times New Roman" pitchFamily="18" charset="0"/>
              <a:cs typeface="Times New Roman" pitchFamily="18" charset="0"/>
            </a:rPr>
            <a:t>«Юный </a:t>
          </a:r>
          <a:r>
            <a:rPr lang="ru-RU" sz="2800" b="1" i="0" u="sng" kern="1200" spc="0" dirty="0" err="1" smtClean="0">
              <a:latin typeface="Times New Roman" pitchFamily="18" charset="0"/>
              <a:cs typeface="Times New Roman" pitchFamily="18" charset="0"/>
            </a:rPr>
            <a:t>Амурчанин</a:t>
          </a:r>
          <a:r>
            <a:rPr lang="ru-RU" sz="2800" b="1" i="0" u="sng" kern="1200" spc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800" b="1" i="0" u="sng" kern="1200" spc="0" dirty="0">
            <a:latin typeface="Times New Roman" pitchFamily="18" charset="0"/>
            <a:cs typeface="Times New Roman" pitchFamily="18" charset="0"/>
          </a:endParaRPr>
        </a:p>
      </dsp:txBody>
      <dsp:txXfrm>
        <a:off x="1189083" y="302915"/>
        <a:ext cx="2291984" cy="1117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2303C3-975B-48FD-80FB-0CE1552E619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883AE8-FA71-48A4-AF7E-74B38396A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Моё видение деятельности детской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48680"/>
            <a:ext cx="3357586" cy="92869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Секция « История детского движения»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Всероссийская конференция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216" y="6488668"/>
            <a:ext cx="221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Благовещенск 2014г.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Алина Евгеньевна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учащаяся 10 класса МОАУ СОШ №26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000240"/>
            <a:ext cx="3643306" cy="49480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«Мы - будущее региона 28»,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конкурс социальной рекламы «Отражение»,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«Наша общая победа» ,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Информационно-игровая программа, посвященная 20-лнтию Конституции Российской Федерации,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»12 часов во имя добра»,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«Молодежный Арбат»,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фестиваль «Беги за мной»,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«Свеча памяти»,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«День флага Российской Федерации»,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«Art-квадрат»,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мероприятию ко Дню города,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«Мы против террора!»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Лыжня России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«Бессмертный полк»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2013-2014гг.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https://pp.vk.me/c424222/v424222446/93ea/xD8mkPL0N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302" y="2000240"/>
            <a:ext cx="5394698" cy="42862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142984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период с 2013-2014г. Проведено огромное количество мероприятий, по ранее упомянутым направлениям. Городской  Совет старшеклассников так же принимал участие во многих мероприятиях от городского до федерального уровней: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pp.vk.me/c617825/v617825023/8c7f/aKWbxcYmL8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5048668" cy="3357562"/>
          </a:xfrm>
          <a:prstGeom prst="rect">
            <a:avLst/>
          </a:prstGeom>
          <a:noFill/>
        </p:spPr>
      </p:pic>
      <p:pic>
        <p:nvPicPr>
          <p:cNvPr id="6" name="Picture 2" descr="https://pp.vk.me/c617920/v617920446/17f5f/8hyyoGN4w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859" y="-142900"/>
            <a:ext cx="546714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K:\САСики\юный амурчанин\амурские парни\get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16784"/>
            <a:ext cx="4429124" cy="2941215"/>
          </a:xfrm>
          <a:prstGeom prst="rect">
            <a:avLst/>
          </a:prstGeom>
          <a:noFill/>
        </p:spPr>
      </p:pic>
      <p:pic>
        <p:nvPicPr>
          <p:cNvPr id="2051" name="Picture 3" descr="K:\САСики\юный амурчанин\бессмертный полк\1_WKN9YWV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1618"/>
            <a:ext cx="3643306" cy="2477448"/>
          </a:xfrm>
          <a:prstGeom prst="rect">
            <a:avLst/>
          </a:prstGeom>
          <a:noFill/>
        </p:spPr>
      </p:pic>
      <p:pic>
        <p:nvPicPr>
          <p:cNvPr id="2052" name="Picture 4" descr="K:\САСики\юный амурчанин\георгиевская ленточка\hOQNzuOZi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929066"/>
            <a:ext cx="4822442" cy="2928934"/>
          </a:xfrm>
          <a:prstGeom prst="rect">
            <a:avLst/>
          </a:prstGeom>
          <a:noFill/>
        </p:spPr>
      </p:pic>
      <p:pic>
        <p:nvPicPr>
          <p:cNvPr id="2053" name="Picture 5" descr="K:\САСики\юный амурчанин\день россии\get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5" y="0"/>
            <a:ext cx="5930967" cy="3938533"/>
          </a:xfrm>
          <a:prstGeom prst="rect">
            <a:avLst/>
          </a:prstGeom>
          <a:noFill/>
        </p:spPr>
      </p:pic>
      <p:pic>
        <p:nvPicPr>
          <p:cNvPr id="2054" name="Picture 6" descr="K:\САСики\юный амурчанин\венок\Fdw1HbzFr8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3643306" cy="205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9" name="Picture 1" descr="I:\Documents and Settings\Администратор\Рабочий стол\конфа\DSCN5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4651200" cy="3488400"/>
          </a:xfrm>
          <a:prstGeom prst="rect">
            <a:avLst/>
          </a:prstGeom>
          <a:noFill/>
        </p:spPr>
      </p:pic>
      <p:pic>
        <p:nvPicPr>
          <p:cNvPr id="17410" name="Picture 2" descr="K:\САСики\юный амурчанин\радуга здоровья\get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325" y="3357562"/>
            <a:ext cx="4551675" cy="3000372"/>
          </a:xfrm>
          <a:prstGeom prst="rect">
            <a:avLst/>
          </a:prstGeom>
          <a:noFill/>
        </p:spPr>
      </p:pic>
      <p:pic>
        <p:nvPicPr>
          <p:cNvPr id="17412" name="Picture 4" descr="http://cs319828.vk.me/v319828731/862e/eX0vc4wEi_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953" y="428604"/>
            <a:ext cx="4536047" cy="3026535"/>
          </a:xfrm>
          <a:prstGeom prst="rect">
            <a:avLst/>
          </a:prstGeom>
          <a:noFill/>
        </p:spPr>
      </p:pic>
      <p:pic>
        <p:nvPicPr>
          <p:cNvPr id="7" name="Picture 2" descr="K:\САСики\юный амурчанин\террор\eycUT5nQt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04"/>
            <a:ext cx="4643406" cy="3019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14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K:\САСики\юный амурчанин\день матери\e0mlA81rY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4"/>
            <a:ext cx="4500562" cy="2533429"/>
          </a:xfrm>
          <a:prstGeom prst="rect">
            <a:avLst/>
          </a:prstGeom>
          <a:noFill/>
        </p:spPr>
      </p:pic>
      <p:pic>
        <p:nvPicPr>
          <p:cNvPr id="3076" name="Picture 4" descr="K:\САСики\юный амурчанин\1 мая\nqAqZROsj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742" y="500042"/>
            <a:ext cx="4725258" cy="3137133"/>
          </a:xfrm>
          <a:prstGeom prst="rect">
            <a:avLst/>
          </a:prstGeom>
          <a:noFill/>
        </p:spPr>
      </p:pic>
      <p:pic>
        <p:nvPicPr>
          <p:cNvPr id="3078" name="Picture 6" descr="http://cs614827.vk.me/v614827446/27ce/VDbaGC9km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4768723" cy="2076448"/>
          </a:xfrm>
          <a:prstGeom prst="rect">
            <a:avLst/>
          </a:prstGeom>
          <a:noFill/>
        </p:spPr>
      </p:pic>
      <p:pic>
        <p:nvPicPr>
          <p:cNvPr id="3074" name="Picture 2" descr="K:\САСики\юный амурчанин\День космонавтики\xyBnfXSps1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71744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Мероприятия, акции, конкурсы, в которых Городской Совет старшеклассников принимает участие, непосредственно влияют на личностный уровень каждого активиста. Сотрудничество с федеральными проектами расширяет кругозор деятельности молодежной политики, помогает реализовать свои навыки, умения и таланты. Областные и городские мероприятия помогают завести новые знакомства, приобрести опыт, а так же поделиться им, найти единомышленников и друзей, воспитать конкурентоспособное поколение, умеющее грамотно презентовать свою точку зрения, внести в мир свои идеи по улучшению социальной сферы общества и взаимодействию между политической и социальными сферами общества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Исследование значения деятельности детской организации на детей и подростков.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33847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49370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Пассивные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Активные</a:t>
                      </a:r>
                      <a:endParaRPr lang="ru-RU" sz="3200" dirty="0"/>
                    </a:p>
                  </a:txBody>
                  <a:tcPr/>
                </a:tc>
              </a:tr>
              <a:tr h="1402827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Отрицательное </a:t>
                      </a:r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влияние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общественной деятельности на учебу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Положительное </a:t>
                      </a:r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влияние общественной деятельности на учёбу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0282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u="sng" dirty="0" smtClean="0">
                          <a:solidFill>
                            <a:srgbClr val="FF0000"/>
                          </a:solidFill>
                        </a:rPr>
                        <a:t>Незаинтересованность</a:t>
                      </a:r>
                      <a:r>
                        <a:rPr lang="ru-RU" u="sng" baseline="0" dirty="0" smtClean="0">
                          <a:solidFill>
                            <a:srgbClr val="FF0000"/>
                          </a:solidFill>
                        </a:rPr>
                        <a:t> в социально-значимой жизни муниципального района.</a:t>
                      </a:r>
                      <a:endParaRPr lang="ru-RU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u="sng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Заинтересованность в социально-значимой жизни муниципального района</a:t>
                      </a:r>
                      <a:endParaRPr lang="ru-RU" u="sng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785918" y="2928934"/>
            <a:ext cx="100013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143636" y="2928934"/>
            <a:ext cx="100013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826675"/>
            <a:ext cx="3347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0" y="0"/>
            <a:ext cx="9144000" cy="4429132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643966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входящие в детские общественные организации шире понимают и раскрывают её понятие,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ребята, которые не входят в состав активистов.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Многие даже не знают названия организаций и их функцию.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43576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Низкая информированность о деятельности общественных организаций в Благовещенске.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357562"/>
            <a:ext cx="154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5"/>
          <a:ext cx="8229600" cy="5072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6981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Пассивные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Активные</a:t>
                      </a:r>
                      <a:endParaRPr lang="ru-RU" sz="3200" dirty="0"/>
                    </a:p>
                  </a:txBody>
                  <a:tcPr/>
                </a:tc>
              </a:tr>
              <a:tr h="9137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33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33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33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1785926"/>
            <a:ext cx="7300938" cy="636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с активистов брать надо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00496" y="2285992"/>
            <a:ext cx="121444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000372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Авторитет среди окружающих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4810" y="3500438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929066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Опыт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в общественных организациях в будущем им пригодится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14810" y="4786322"/>
            <a:ext cx="71438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214950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Всё вышеперечисленное говорит о большой </a:t>
            </a:r>
            <a:r>
              <a:rPr lang="ru-RU" u="sng" dirty="0">
                <a:solidFill>
                  <a:srgbClr val="FF0000"/>
                </a:solidFill>
              </a:rPr>
              <a:t>значимости общественной организации в </a:t>
            </a:r>
            <a:r>
              <a:rPr lang="ru-RU" u="sng" dirty="0" smtClean="0">
                <a:solidFill>
                  <a:srgbClr val="FF0000"/>
                </a:solidFill>
              </a:rPr>
              <a:t>жизни подрастающего поколения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4285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Исследование значения деятельности детской организации на детей и подростков.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 активно привлекаются к деятельности детских общественных объединений дети группы социального риска, дети с ограниченными возможностями здоровья.</a:t>
            </a:r>
          </a:p>
          <a:p>
            <a:pPr lvl="0"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 создаются  условия для свободного выбора каждым ребенком направления и вида деятельности, профиля детского общественного объединения;</a:t>
            </a:r>
          </a:p>
          <a:p>
            <a:pPr lvl="0"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Нет  условий для системного обучения лидеров детских общественных объединений различной направленности, в том числе с использованием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медиаресурса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 стимулируется инновационной, проектной, социально-преобразовательной деятельности детских общественных объединений;</a:t>
            </a:r>
          </a:p>
          <a:p>
            <a:pPr lvl="0"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Отсутствует пропаганда и популяризация лучшего опыта деятельности детских общественных объединений;</a:t>
            </a:r>
          </a:p>
          <a:p>
            <a:pPr lvl="0"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Низок уровень  взаимодействия на принципах социального партнерства детских общественных объединений с государственными и муниципальными организациями,  </a:t>
            </a:r>
          </a:p>
          <a:p>
            <a:pPr lvl="0"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Очень слабой является информационное сопровождение деятельности детских общественных объединений области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детской организации: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 поведения в детской среде, увеличение преступности среди детей и подростков. Существующее объективно стремление подростков к расширению социальных связей, к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самостоятельности и самоутверждению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условиях общественно-политической и экономической нестабильности в стране нередко приводит к созданию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антисоциальных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объединений и группировок.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Имеет место противоречие между активным стремлением  подростков к признанию их роли и значения в обществе и отсутствием условий и возможностей в утверждении новой социальной позиции</a:t>
            </a:r>
            <a:r>
              <a:rPr lang="ru-RU" b="1" i="1" dirty="0" smtClean="0"/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876630"/>
          </a:xfrm>
        </p:spPr>
        <p:txBody>
          <a:bodyPr>
            <a:noAutofit/>
          </a:bodyPr>
          <a:lstStyle/>
          <a:p>
            <a:pPr lvl="0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разнообразных форм социальной рекламы деятельности детских общественных объединений;</a:t>
            </a:r>
          </a:p>
          <a:p>
            <a:pPr lvl="0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Персонификация детского движения: активная реклама достижений конкретных лидеров, волонтеров и руководителей детских объединений. 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ярких массовых публичных мероприятий, демонстрирующих солидарность сообщества детских общественных объединений области, района, населенного пункта.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Давать больше возможности    реализоваться детям, как руководителям, а взрослые будут только лишь курировать деятельность общественных организаций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Активное использование новых информационных технологий, телекоммуникационных проектов и дистанционного обучения в работе с детскими общественными объединениями; создание единого регионального информационного поля для детских общественных объединений области;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Сотрудничество со средствами массовой информации по вопросам ДОО; развитие сети собственных информационных ресурсов детских общественных объединений, имеющих обязательную версию в сети Интернет;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Стимулирование открытых дискуссий, проблемных публикаций в муниципальных и региональных средствах массовой информации, проведение специализированных пресс-конференций);</a:t>
            </a:r>
          </a:p>
          <a:p>
            <a:pPr lvl="0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для членов детской организации научно-практических конференций, семинаров, «круглых столов», мастер-классов по проблемам деятельности детских общественных объединений;</a:t>
            </a:r>
          </a:p>
          <a:p>
            <a:pPr lvl="0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школы лидерского образования и вожатского мастерства для взрослых участников детских общественных объединений;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платформы по написанию социальных проектов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по решению: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117713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целью на 2014-2015г. является создание общей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обучающей платформы по написанию социальных проектов. В рамках обучения пройдет конвейер, в котором ребята, не имеющие опыта могут попрактиковаться и с помощью экспертов проанализировать свои ошибки.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3.bp.blogspot.com/_0n4NYxhoQLQ/TU7zq__1FqI/AAAAAAAAAac/rmcXSR7nKZM/s320/3DRo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152" y="2428868"/>
            <a:ext cx="3321848" cy="442913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643538" y="4643422"/>
            <a:ext cx="3500462" cy="221457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Платформа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написанию социальных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460410" y="249074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1693686">
            <a:off x="4586257" y="5455021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2357430"/>
            <a:ext cx="2214610" cy="1143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Новые социально значимые проекты</a:t>
            </a:r>
            <a:endParaRPr lang="ru-RU" sz="1400" dirty="0"/>
          </a:p>
        </p:txBody>
      </p:sp>
      <p:sp>
        <p:nvSpPr>
          <p:cNvPr id="17" name="Стрелка вправо 16"/>
          <p:cNvSpPr/>
          <p:nvPr/>
        </p:nvSpPr>
        <p:spPr>
          <a:xfrm rot="19563062">
            <a:off x="1865508" y="3770304"/>
            <a:ext cx="133084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143116"/>
            <a:ext cx="2143140" cy="1143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Молодежной политики г.Благовещенска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" descr="C:\Users\АЛИНА\Desktop\ЮА - меньш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943" y="0"/>
            <a:ext cx="1399057" cy="1000108"/>
          </a:xfrm>
          <a:prstGeom prst="rect">
            <a:avLst/>
          </a:prstGeom>
          <a:noFill/>
        </p:spPr>
      </p:pic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2214546" y="4357694"/>
            <a:ext cx="2286016" cy="17859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Личность, имеющая опыт работы в рамках проектов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Росмолодёжи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543824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Второй этап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2" name="Picture 4" descr="http://3.bp.blogspot.com/_0n4NYxhoQLQ/TU7zq__1FqI/AAAAAAAAAac/rmcXSR7nKZM/s320/3DRo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152" y="2428868"/>
            <a:ext cx="3321848" cy="4429132"/>
          </a:xfrm>
          <a:prstGeom prst="rect">
            <a:avLst/>
          </a:prstGeom>
          <a:noFill/>
        </p:spPr>
      </p:pic>
      <p:pic>
        <p:nvPicPr>
          <p:cNvPr id="9" name="Picture 1" descr="C:\Users\АЛИНА\Desktop\ЮА - меньш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942" y="1"/>
            <a:ext cx="1399057" cy="1000108"/>
          </a:xfrm>
          <a:prstGeom prst="rect">
            <a:avLst/>
          </a:prstGeom>
          <a:noFill/>
        </p:spPr>
      </p:pic>
      <p:pic>
        <p:nvPicPr>
          <p:cNvPr id="2050" name="Picture 2" descr="http://www.tbcompany.ru/wp-content/uploads/2014/04/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071810"/>
            <a:ext cx="1857388" cy="44102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000364" y="428604"/>
            <a:ext cx="2786082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детей в сменах на базе ВДЦ, ФДЦ, дающих возможность представить проект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rabotakuban.info/upload/medialibrary/347/347c09f9b75ebde3a484425cee3a79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00438"/>
            <a:ext cx="1571636" cy="379188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3714744" y="1785926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2500306"/>
            <a:ext cx="2786082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опытом детей из разных регионов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071802" y="3714752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4214818"/>
            <a:ext cx="2928958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идеи и стремление поделиться опытом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929190" y="5429264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5929330"/>
            <a:ext cx="2714644" cy="9286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Раскрытие талантов, реализация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потенциалов личности (личностный рост)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p.vk.me/c417724/v417724446/af42/BBiOpsR_Lf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3500438"/>
            <a:ext cx="1143008" cy="152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s://pp.vk.me/c313527/v313527446/45ea/hnH3VpVtZf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286124"/>
            <a:ext cx="1428761" cy="107706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https://pp.vk.me/c619430/v619430446/2dce/3os3xUoz6u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5143512"/>
            <a:ext cx="1643042" cy="109536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https://pp.vk.me/c313527/v313527446/460d/XGKTJhEoNI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928670"/>
            <a:ext cx="1714511" cy="128588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https://pp.vk.me/c7004/c616029/v616029731/206a/zMrsRuuKYQQ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2000240"/>
            <a:ext cx="1463218" cy="97166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0n4NYxhoQLQ/TU7zq__1FqI/AAAAAAAAAac/rmcXSR7nKZM/s320/3DRo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08" y="2571744"/>
            <a:ext cx="3214691" cy="428625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000496" y="1428736"/>
            <a:ext cx="307183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7620" y="1357298"/>
            <a:ext cx="3428992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Регионального центра «Юный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Амурчанин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по взаимодействию с НКО Амурской области.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Третий этап.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1" descr="C:\Users\АЛИНА\Desktop\ЮА - меньш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942" y="1"/>
            <a:ext cx="1399057" cy="10001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3143248"/>
            <a:ext cx="3357586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областных слетов, конференций, конвейеров, мероприятий и конкурсов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250033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совет старшеклассников</a:t>
            </a:r>
          </a:p>
        </p:txBody>
      </p:sp>
      <p:sp>
        <p:nvSpPr>
          <p:cNvPr id="10" name="Равно 9"/>
          <p:cNvSpPr/>
          <p:nvPr/>
        </p:nvSpPr>
        <p:spPr>
          <a:xfrm>
            <a:off x="2643174" y="1714488"/>
            <a:ext cx="1285884" cy="714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071802" y="2428868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zurich.ru/upload/iblock/d4e/d4e9165ca981cb12ae5439819fd4e18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571744"/>
            <a:ext cx="1785950" cy="123717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Стрелка вниз 12"/>
          <p:cNvSpPr/>
          <p:nvPr/>
        </p:nvSpPr>
        <p:spPr>
          <a:xfrm>
            <a:off x="3071802" y="4000504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70" y="450057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Конкуренция и обмен опытом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00232" y="5072074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0100" y="5643578"/>
            <a:ext cx="335758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конкурентоспособных лидеров и продуктивная работа 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857760"/>
            <a:ext cx="1927207" cy="1285868"/>
          </a:xfrm>
          <a:prstGeom prst="round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https://pp.vk.me/c617920/v617920446/17f19/kxtNI-sp51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143380"/>
            <a:ext cx="1785918" cy="119014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14282" y="1071546"/>
            <a:ext cx="214314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564357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Конечный результат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http://3.bp.blogspot.com/_0n4NYxhoQLQ/TU7zq__1FqI/AAAAAAAAAac/rmcXSR7nKZM/s320/3DRo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152" y="2428868"/>
            <a:ext cx="3321848" cy="4429132"/>
          </a:xfrm>
          <a:prstGeom prst="rect">
            <a:avLst/>
          </a:prstGeom>
          <a:noFill/>
        </p:spPr>
      </p:pic>
      <p:pic>
        <p:nvPicPr>
          <p:cNvPr id="6" name="Picture 1" descr="C:\Users\АЛИНА\Desktop\ЮА - меньш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1399057" cy="100010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6143636" y="4929198"/>
            <a:ext cx="3000364" cy="19288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Платформа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написанию социальных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tbcompany.ru/wp-content/uploads/2014/04/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071810"/>
            <a:ext cx="1857388" cy="441025"/>
          </a:xfrm>
          <a:prstGeom prst="rect">
            <a:avLst/>
          </a:prstGeom>
          <a:noFill/>
        </p:spPr>
      </p:pic>
      <p:pic>
        <p:nvPicPr>
          <p:cNvPr id="9" name="Picture 2" descr="http://rabotakuban.info/upload/medialibrary/347/347c09f9b75ebde3a484425cee3a79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00438"/>
            <a:ext cx="1571636" cy="379188"/>
          </a:xfrm>
          <a:prstGeom prst="rect">
            <a:avLst/>
          </a:prstGeom>
          <a:noFill/>
        </p:spPr>
      </p:pic>
      <p:pic>
        <p:nvPicPr>
          <p:cNvPr id="10" name="Picture 2" descr="http://zurich.ru/upload/iblock/d4e/d4e9165ca981cb12ae5439819fd4e18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4002" y="2285992"/>
            <a:ext cx="1865451" cy="129224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2" descr="https://pp.vk.me/c417724/v417724446/af42/BBiOpsR_Lf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3500438"/>
            <a:ext cx="1071570" cy="1428759"/>
          </a:xfrm>
          <a:prstGeom prst="rect">
            <a:avLst/>
          </a:prstGeom>
          <a:noFill/>
        </p:spPr>
      </p:pic>
      <p:sp>
        <p:nvSpPr>
          <p:cNvPr id="12" name="Равно 11"/>
          <p:cNvSpPr/>
          <p:nvPr/>
        </p:nvSpPr>
        <p:spPr>
          <a:xfrm rot="5400000">
            <a:off x="1607311" y="3679045"/>
            <a:ext cx="6286568" cy="1643074"/>
          </a:xfrm>
          <a:prstGeom prst="mathEqua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1285860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Совет старшеклассников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42844" y="1071546"/>
            <a:ext cx="2357454" cy="207170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добра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Беги за мной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2018</a:t>
            </a:r>
          </a:p>
          <a:p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Инфопоток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Студенческие отряды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 общая победа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3159757" y="3698235"/>
            <a:ext cx="2571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2428860" y="1428736"/>
            <a:ext cx="1071570" cy="42862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429000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Молодежной политики г.Благовещенска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Раскрытие талантов, реализация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потенциалов личности (личностный рост)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5143512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конкурентоспособных лидеров и продуктивная работа НКО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7874365">
            <a:off x="2548269" y="2409209"/>
            <a:ext cx="1332817" cy="541626"/>
          </a:xfrm>
          <a:prstGeom prst="rightArrow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8520970">
            <a:off x="2575771" y="2470492"/>
            <a:ext cx="127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2761924" y="40246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взаимодействия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Таким образом, чтобы сохранить и популяризовать активную жизненную позицию, духовное и нравственное благополучие и культурное развитие молодого поколения, нужно совершенствовать структуру и направления деятельности общественного объединения, выдвигать альтернативы пагубным занятиям и пассивному образу жизни молодого человека. Делать акцент на развитии проектной деятельности, как на главный вид перспективной и результирующей деятельности детского движения. Взаимодействовать с органами государственной власти, федеральными проектами, увеличивая значимость и серьезность общественной деятельности.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1436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    разработка  собственного видения деятельности детской общественной организации как фактора социального воспитания подростков.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Теоретическое исследование проблемы; сбор материалов по данной теме.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анкетирование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Обозначить проблемы детского движения, влияющие на развитие и реализацию потенциала подростка.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рекомендации по решению данных проблем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проект по реорганизации деятельности АРДОД «Юный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Амурчанин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Городской Совет старшеклассников.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детские организации г.Благовещенска, как пространство социального воспитания подростка.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феномен детской общественной организации как социально  значимого объекта в  нравственном воспитании  подростка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Детские общественные объединения на современном этапе развития страны становятся социальными площадками для воспитания  высоконравственных, творческих, компетентных граждан России, принимающих судьбу Отечества, как свою личную, осознающих ответственность за настоящее и будущее своей страны, развивающих   духовные и культурные традиции многонационального народа Российской Федерации.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Детское общественное объединение – добровольное, самоуправляемое, некоммерческое формирование граждан, в которое входят граждане в возрасте от 8 до 18 лет и совершеннолетние граждане, объединившиеся на основе общих интересов для реализации общих целей, указанных в уставе объединения в соответствии с действующим законодательством.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АРДОД «Юный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Амурчанин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ведет свою работу с ноября 2006 года и за это время движение меняло свои мероприятия, но неизменным оставалась цель – объединение юных граждан Амурской области; развитие у ребят качеств патриота России через осознание основных ценностей – семья, родной город, край, страна; формирование физического и духовного здоровья.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Городской Совет старшеклассников начал свою работу в апреле 2013 года.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АРДОД «Юный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Амурчанин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Городской Совет старшеклассников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908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совета является созданий условий для всестороннего развития молодого человека в различных сферах общественной жизни города Благовещенска, развитие и реализация его творческого и интеллектуального потенциала.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Выдвижение и поддержание инициативы, направленной на духовное, физическое и нравственное воспитание и развитие ученического движения;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Разработка, организация и реализация различных программ, направленных на удовлетворение интеллектуальных, культурных и потребностей участников движения и членов Совета, включающих в себя проведение широкого круга мероприятий, организации объединения по интересам;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Всестороннее участие в создании и развитии оптимальной системы взаимоотношений между участниками школьного самоуправления каждого образовательного учреждения города Благовещенска;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Взаимодействие с государственными, административными и муниципальными структурами города Благовещенска;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продвижении и реализации социально-значимых мероприятий на территории города Благовещенска.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 задачи Совета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Выноска со стрелкой вниз 40"/>
          <p:cNvSpPr/>
          <p:nvPr/>
        </p:nvSpPr>
        <p:spPr>
          <a:xfrm>
            <a:off x="0" y="1500174"/>
            <a:ext cx="9144000" cy="500066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1938880">
            <a:off x="3245234" y="2842220"/>
            <a:ext cx="463131" cy="7045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4246904">
            <a:off x="2273781" y="2307054"/>
            <a:ext cx="447060" cy="7245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9595330">
            <a:off x="5437382" y="2908616"/>
            <a:ext cx="392157" cy="532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7094052">
            <a:off x="5966670" y="2316469"/>
            <a:ext cx="639685" cy="9538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1500174"/>
          <a:ext cx="44291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84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детских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НКО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социально-культурной жизни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42844" y="2857496"/>
            <a:ext cx="2143140" cy="642942"/>
            <a:chOff x="5300311" y="0"/>
            <a:chExt cx="2921034" cy="163599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300311" y="0"/>
              <a:ext cx="2921034" cy="16359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патриотическое</a:t>
              </a:r>
              <a:endParaRPr lang="ru-RU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5348228" y="47917"/>
              <a:ext cx="2825200" cy="1540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grpSp>
        <p:nvGrpSpPr>
          <p:cNvPr id="5" name="Группа 11"/>
          <p:cNvGrpSpPr/>
          <p:nvPr/>
        </p:nvGrpSpPr>
        <p:grpSpPr>
          <a:xfrm>
            <a:off x="2214546" y="2643182"/>
            <a:ext cx="3055674" cy="1540164"/>
            <a:chOff x="5117754" y="47917"/>
            <a:chExt cx="3055674" cy="154016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117754" y="833735"/>
              <a:ext cx="2214578" cy="6036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dirty="0" smtClean="0"/>
                <a:t>интеллектуальное</a:t>
              </a:r>
              <a:endParaRPr lang="ru-RU" sz="1600" dirty="0"/>
            </a:p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5348228" y="47917"/>
              <a:ext cx="2825200" cy="1540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grpSp>
        <p:nvGrpSpPr>
          <p:cNvPr id="6" name="Группа 14"/>
          <p:cNvGrpSpPr/>
          <p:nvPr/>
        </p:nvGrpSpPr>
        <p:grpSpPr>
          <a:xfrm>
            <a:off x="4643438" y="3429000"/>
            <a:ext cx="2308249" cy="594161"/>
            <a:chOff x="5300311" y="0"/>
            <a:chExt cx="2921034" cy="163599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300311" y="0"/>
              <a:ext cx="2921034" cy="16359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/>
                <a:t>лидерское</a:t>
              </a:r>
              <a:endParaRPr lang="ru-RU" dirty="0"/>
            </a:p>
          </p:txBody>
        </p:sp>
        <p:sp>
          <p:nvSpPr>
            <p:cNvPr id="17" name="Скругленный прямоугольник 4"/>
            <p:cNvSpPr/>
            <p:nvPr/>
          </p:nvSpPr>
          <p:spPr>
            <a:xfrm>
              <a:off x="5348228" y="47917"/>
              <a:ext cx="2825200" cy="1540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6715140" y="2714620"/>
            <a:ext cx="2326985" cy="766987"/>
            <a:chOff x="4513879" y="-363555"/>
            <a:chExt cx="3659549" cy="195163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513879" y="-363555"/>
              <a:ext cx="2921034" cy="16359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/>
                <a:t>культурное</a:t>
              </a:r>
              <a:endParaRPr lang="ru-RU" dirty="0"/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5348228" y="47917"/>
              <a:ext cx="2825200" cy="1540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pic>
        <p:nvPicPr>
          <p:cNvPr id="22530" name="Picture 2" descr="File:Flag of Russi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286124"/>
            <a:ext cx="1393912" cy="928694"/>
          </a:xfrm>
          <a:prstGeom prst="rect">
            <a:avLst/>
          </a:prstGeom>
          <a:noFill/>
        </p:spPr>
      </p:pic>
      <p:sp>
        <p:nvSpPr>
          <p:cNvPr id="22534" name="AutoShape 6" descr="data:image/jpeg;base64,/9j/4AAQSkZJRgABAQAAAQABAAD/2wCEAAkGBxAREBQUEhQUFRMXFRUYFBYWFBQUFBgaFxgWFhcYFRYYHCggGB0lHBYVITMhJSkrLi4uFx8zODMsNygtLisBCgoKDg0OGxAQGywmICY0LTIwMCwsLCw1Liw0LCwsLDQsLCwsLCwsLDQsLCwsLCwsLCwsLCwsLCwsLCwsLCwsLP/AABEIAOEA4QMBEQACEQEDEQH/xAAbAAEAAgMBAQAAAAAAAAAAAAAABQYDBAcBAv/EAD8QAAIBAgMFBQQIBQMFAQAAAAECAAMRBBIhBQYxQVETYXGBkQciMqEUFlKSorHB0SNCU+HwssLSYnJzgpMk/8QAGgEBAAIDAQAAAAAAAAAAAAAAAAQFAQIDBv/EADQRAAIBAwIDBAoDAQEAAwAAAAABAgMEERIhBTFBE1FhcRQiIzKBkaGx0fAVUsHh8TNCcv/aAAwDAQACEQMRAD8A7jAEAQBAEAQBAEAQBAEAQBAEAQBAEAQBAEAQBAEAQBAEAQBAEAQBAEAQBAEAQBAPGYDjMOSjzZlLIBhNPkYPZkCAIAgCAIAgCAIAgCAIAgCAIAgCAIAgCAIAgCAIAgCAR+2doigl/wCY6KP1ldxG99Gh6vvPl+SVaW/bTx0KNjce7klmJPjPKznOpLVN5Z6SlQhBYijWwu3KtBro2nNTqp8RJVvWqUnmDwaXFvTqLEkdD2LtRMTSDroeDDoZ6m2uFXhq69TzdxQdGelm/JBwEAQBAEAQBAEAQBAEAQBAEAQBAEAQBAEAQBAEAQBAKdvpVIqqOWTT1M8xxjLrryX+l9wmK7NvxKhicRK2MC2lLBG1q0kxiRpTLd7M8We1qJyKZvMED9TLXhraqNd6KviCTgn4nRJdlQIAgCAIAgCAIAgCAIAgCAIAgCAIAgCAIAgCAIAgCAVzfTZrVaWdBdkvcDiV528P3lVxO1dRKpHmvsWXDrlU5OL5P7nKsTiZTxgW0qhptXvOqicXI6V7MNlstN67i2f3afeoNyfAm3pLXh9JrNR/Arb6qniCL1LMrxAEAQBAEAQBAEAQBAEAQBAEAQBAEAQBAEAQBAEAQBAKXvtulQqUqldBkqKLm3wN1uOR8JW3tCEacqiXIn2lacpqm+pC7gbn0qqdvX94ByET+U5eJbrrcW7pzs7eNWOuR0u60qctETpqqAAALAaADQDwlstisPYAgCAIAgCAIAgCAIAgCAIAgCAIAgCAaO19qUsNTz1CbXsAOJMjXN1C3jqlvnkkd6FvKtLTEqWJ9oyA2Wl5lv0tK58UqP3YL4v/AIT1w6mven8l/wBMWE3/AKjn4EI42AYH1zH8pwfFLiDzJRx8V/rOy4bQkvVbz8PwT+xd7sPiGKn+E4F/eIynlo3Xuljb8QhV2ktL89vmQa9jOn7u5M/TqP8AUT76/vJfbU/7L5oi9jU/q/keHaFD+rT++v7x6RS/svmjPYVf6v5MjMfvXhKX8+c9E1+fD5yJU4nQjtF6n4fnkSafD60t2sef45kBW9oWvuUgR3ub/ISI+K1OkF8/+EpcMh1nv5Hm0d7DXoMnZZC1rnPmFgb9B0kW64m61N09OM+P/CTbcNVKoqmrOPD/AKZdzdvUKGHFKq2QhmINiVIZieI4cecmWN9ShTUJ7ES9s6sqjnHculGqrqGUhlOoINwfAiXEZKSynlFVKLi8M+5kwIAgCAIAgCAIAgCAIAgCAIAgCAIAgGttDAUq6ZKqB1vex6jmCNRNJ04zWJLJvCcoPMXgpO/O6tJaSvh6KgLo4RdbcmNtT3+Uqr62cWp0lt1S+5Y2dwpZjUe/RsomGotQDM6sub3UzKVuBYm1+PEcJW1oSlhNYLGlOEU2mWPZ+5eNrKCQlJWAN6hOfXUDIBp4Gxk6lw+co77eZCqX0Iy23N0+zrE8q9L7ridHwvxXyNFxLwZ8j2d4vnWo+jn9Jr/FPvRn+SXcya2d7PcOtjXqPWPQfw09Ac34pKp8Opx97f6Eepf1Je7sbm2dzsK9BhRpJTqgXRlFiSOTHmDw163m9xZwlTaisPoaUbqcZpyexQ6ZstjoRynlJL1j1EX6pp1mneBwmyxbo7aqYTFfR64Ko+UgN/KWAKsO43sf7GW1pUlQnonyf07iquqca0dUeaOmS7KgQBAEAQBAEAQBAEAQBAEAQBAEAQBAEAQD4qUlaxZQSDdbgGx6joZhpMzln3MmBAEAQBAOb744EUsQxHBxnHiePzBPnPK8QpdncPHJ7/n6npeH1e0oLPTYgNlYXtsVRpngzrfwGrfIGLaGupGPexcz0Qci7+0fYoq4cV1H8Sjr40z8Q8vi8j1l3f0VKnq7vsU9lVcamnv+5J7mbWOJwqljeonuP32As3mLed5vZV+1pb81szS7o9nU25PcnZMIogCAIAgCAIAgCAIAgCAIAgCAIAgCAIAgCAIAgCAIBS/aEmtM/wDSw9CD+s8/xhe0g/Bl5wl+pNeRW9ykvtCj3CofwMPzImnD1mtH4/Y3v3ik/wB6nVa1IOpVhdWBBHUEWInopJSWGUKbTyigbmFsLj6uGY6NdR3lPeQ+alj5iUtk3RuJUn+45fQtrxKrQVRfvf8AU6FLsqBAEAQBAEAQDxmAFzoOcw2orLMpZ2RortnDlsoqLfzA9SLSHDiNtOWlT3+P35Eh2ddR1aXg35NIwgCAIAgCAIAgCAIAgCAIAgCAIBUPaF8FL/3/ANsouM+9T+P+Fzwj/wC/w/0r3s+W+P8ACk5+aj9Zpw1e2+DN+Iv2XxR1CegKMo2+1A0cVQxKA30zW5lCDr4qbeUpOI+yrQqr9x/wt7D2tKVJ/uS8KwIBHA6iXSeVlFS1jY9mTAgCAIBHbZ2quHUaXY/CP1Mr7+/VrFYWZPkSrW1deXgivJvg6t/EVSnPLcMPC51lVR4xW1euk14bf6Wk+FQ0+q3nxN7ezHf/AJkdD/DcjUcwRcf53SXxabnQi4cm/wDNiLw2klXanzRQcVtBbSghSZfOSjyOnbsVXfB0We+YoOPEjXKfS09hZtuhHV3HlbpLtpaSUkkjiAIAgGNa6E2DKT0uL+k5qrTk8KSz5mzhJLLTMk6GogCAIAgCAIAgCAIBUfaGP4VM97D1A/aUnGF7j8y34S95rwRW/Z1UH0/XnScDxuh/IGacO2rfBnTiG9L4o6lL4pCq7/qeypnkGIPiRcfkZS8Zj6sH4/v2LfhDWuS8DLuZtRGwih3UFGZPeYC4FiLX7mA8pIsbmCoqM5JNbbsj3lCTrNxTed9iyKwIuDcdRLFNNZRBaa2ZjxVYU0ZzwUE+k51qqpU3N9DanBzkorqc/wBo7WqVCSzHuAJAHgJ42rc1q0tU5P8AB6ihaU6awkb26W8LmuKFQlg18hOpBAJtfpYGXHDLqepU5vKfLwK/iNrBR7SCw1zM+/8ASdQtYAlAMrW/l1uCe7XjN+LW0pyjUXLkacLrwgnB8zn5xjVWCICzMbKo1JPQCVcKDzhLcs511jPQ6p9FpUdnrTxIDItMBx1PGynrfgZ6KShRtUq3JL6+B59OdW4zS5tlZ3S3Twdde2dmc5ieyze6gucgfQEm1u4yNZ21GrHW9/Du8yTd3FWnLSvn3nQVAAsOEtyrPh6yjiZFrXtCk8Slv8/sbKEnyPPpCWvmAHO+n5zEL63ksqa+O33M9nLOMGkdu4YG3aedmt62nJcVtdWNX0f4JHoNfGdP2Ibeja5uKaN7pUMSD8V72Fxy0lVxe7c5KlB+rjLx1LDh1ps5yW/LyKxVxFtbymjEuFHvLtuhtNq9A5zdkbLfqLAi/fr8p67htaVSl6/NHmuIUY06vq8mTksCCIAgCAIAgCAIAgFH9pFbRB0Un1P9p5/iz9tBdyf79C74WvZzl5FTxOEqbPr0Xvc5adUHhe/xp65h4ETWcJW9SL8n+TeE414SXmjsVKoGUMNQQCD3HUT0KeVkomsPBU/aJWTskp5rVC2ZRa4sAQSenGVPFpQ0xi+eclpwuMtUpLljBTdnnLRHeSfnb9J56rvMu6UcLJMbo7ceniVpE3p1Da3QngR01sPOWnDa0qdRR6Mr+IUYzg5dUdCxdAVKbIeDKR4X5z0FamqtNwfUoqc3CakuhyHbtLEYapkqIRc+61iVbvU8/DjPLTs5UpYkelheRqRzEn9wNh1jWGIqqyIoOQMCGYkEXsdbAE6+Es7C0lrVSSwkV19dRcdCe7LVvXtkYaibWNR7hQdQOpI85Kv7vsY6Y+8/3JFsbbtp5fJc/wAEV7PsThTT7NKapWRRnaylnudWzWva54HhcTXh1SnKOlLDX1N7+nUjLU3lP6Gz7QaFR8MvZqWOce6BfiG1/wA6zTi0c04t9H/jM8NqKM5Z7vwQm5GCxFCoatQqAyFTTDXa5KkFraC1j14yqt71UG3BZO92+1SRacTtCw99go6D/LznXv61XnLC7lsR6dvn3Vk18Pj6LGyuL9Dcel5D8jrOhVistEXvJiyGCcBa577k/tNJb7EywoppzICpXExGJZqODBSo1a+YUrFkGaxNri9iATpf+8kKCxlkerXVM1tmbLxeKqNTRbFfjLMAF8evleTaFr2jxAjVrtQWZHUt39krhaApg5je7twux4nw0A8p6K2oKjDSiir1nVnqZJTucRAEAQBAEAQBAEAoXtKXVf8Ax/qf3nnuLbV4vw/0veF//DJeJ57QsPmwuFqjlZT4OgP5rJfEI5pwl+8iNYyxUlEsu5+I7TA0D0QL9y6f7ZNs5aqMWQrqOmrJGxtzZSYmkVYLmt7jEaqdDoeIBsL2i7t1XpuPXoZtq7ozUunU5XtftKDZKilCOAIsLd3Ijwnl3bzhLE1uekVxGccw5EvuHsOrVrrXdStJNVJFs7csvUDjfulpY2spTU3yX1Ky9uUouC5s6azAAk8BqZeNpLLKdLLwjmG196HbGLWUKVpZhTV7294WLaH4iLzznp851u1S26Lw/JfqyjGj2be75/vcdC2JtNMVQSqmgYG442INmHkQZf0aqqwU0Udam6c3FlZ9oWz3r9kKTLcZg12tb4SOFz15Sm4pVpa4vKbWcosbCbjCS78GlutsYYap2vaM1XKV4BUs1idNSeA1v5Sshezg809jrX9dYlyJvFszH3iT4yHXqznLM235mtJKK2MdI5Teck9zaS1LBX8Viy7Ek8Zu9y0p0VCOEaVetabxR2xhG8aFTF4YMpHa0yV1Ngy8QCeRnXSk9yvdTsKjS5P7lZZK5c0ytmHEXGnnJMacOhtK4eMk7smh2Sm54/F08JmaUVlkSU5VZKMTe3e2mExwy/DVsjD/AEt6/mZ24dWlCv4S2Ot5br0fDe8dzok9OefEAQBAEAQBAEAQBAKZ7Rqd1pnucf6f3lBxhe0pvz/wuuEv1Zry/wBG3v4mxUbpToHzGVT+slXMtVnGX/5I9utN24+ZsezaqWwVvs1XA88rfmxnbhz9jjxZyv17X4FqZgASdANTJzaSyyGll4RzXeHeRmxVOoihkok5Fa9iSLXNufPusJ5ud+6ldVEtlyT+5f07FQouDe75/gum7O3UxlIuBlZTldb3seIseYI/WXttcKtDJTXFB0ZYJPEZcpDEAEEa983rThGD1vC8TlDOpYOS0N2KjOTVqBVPJPeb1+EfOeQ7eMYpJHoZ1cttFx2PhVw9Hs6RYJcsbsSSTa5PTgNBYTDuqrjp1bdyIU4pyy1ufVZNZDk9zpF7EPisYSbKbD85tyLClRSWXzNM4hl1BIM2T7yQ6cZLDRObEx61lN/iHHoQeYh01F5Kq5puD25FV27TqYdyCDkJ91uRHQnke6dqdNSJ0LpSRFLiWqGy6ySqODWVcmqFR0pBAed2tzJ/wROmubIEqmuWxr4lQrDXXmR/ms4xn62UTo0PZaZcyPxW16hp5CqqwY3KkktyFzw014ASXJKeF0RwpQ7LL6stvs62CzEYmr8Iv2QPM8C/hxtLGxtcy7V8uhCvLnbs18TocuCrEAQBAEAQBAEAQDVxGMCta1+sqLrisaNbQllLmdoUXJZIHfdBUwodTqja+Dafnacb+rSuKMalN5w9+/fYn8Nbp1XB9UQ+FxWfYdReaEof/orj5MIdTNg13NL6pm+jF6n3p/Zkp7M1tgfGq5/IfpJ3Dl7H4siXz9r8CybQQtRqKOJRgPMGSbiGulKPemRqMtNSLfejkFLY+LrM1kyITcO/ujyHE+QnklUpwisvc9FUrLU0i3br7JOC7QrUZmqBc2gCjLf4Rx5niec3jf1IJ9ntn4kCqlUfrdCUrktckknvkSrUlPeTy/EQSjsjVyThk7ZM2Hm0TSZkrJdSOdjabNZNIPDRT2q2OsYL5I1cTiBadYQMSkkjZ3bxYps7twy2A6m4P6TtOm2kkVtzJNG3jtqVKgsugOluJMyqOlZZEUt9iHoYfig43uOZ7x3zpSet4JdzSaipL4mtVx7oGV0KsCLEsCbW+yPLn5TrWg/cZpbxUfaGfdjAVMXV1uKa+9VbkqjX1M6ULbtJ6Vy6ma1zojl8+hj2HgBtDHn3QlNnZyqgKFpg8ABztYX6m87Qiq1XStl/hynJ0aWp8/8ATs9OmFAVQAAAABwAGgAl8kksIpW23ln1MmBAEAQBAEAQBAMeIq5VJ9JFvLlW9Jz69PM3hHU8EIzXNzPFybk8ssEsLBgxlLPTZeqkft84TwdKctM1Io+DxWShiqJ/nCMPFWs3yI9JYKtik4d7X0LCdLNaMu7P2LTuBtBVwIUC7B3v01Nx8iJMjxL0enoUcv6FXc0HKrnoTGIxrsONu4aStuL+vW96W3ctl++ZiFGEehHsZBJSPqk2symYktjPebnM+Ck10m2pn0otNksGHuCZkxgr238AhOdXCNzB1B9OBnWnzxglU7iUVhlX+jsWIY8OnPwkqLRvVqNJPvM7NkAI4Aa/redYrqQpScnuenaKqlweI+U5VU5y0omW1NU1rlz6GfYGEOLrrT1ym+cjiFsb68unnOtrb66ij0Nrm40U3IjNu4SmMY9DDhiiMEFzmZnGjfiuLd0kVoQhNxgiPRnKUFKZddsVk2XgBh0scRWVgxHK4s7nuF8o/sZOm1bUdK95/v8A4QoJ3FXU+SJbcHY9OhhUqZR2lVczNzynVQOgtY+M62FFRpqXVnO8quVRx6Is8nEMQBAEAQBAEAQBAIjaNfM1hwE8jxO67erhe6uX+snUKeFlmpeVx3PLwZwUTa9IJiW6FiPvSRB5hgt6b9WMjPsbEfRnOnuN8QGpvyb85hvX5mte3UlsWanjFcXU3BmjgV7jpeGe6zk44NsmSmISNWzLebGmBeAY61dVFybTKWTOCC2ht3knrJEKGeZhyxyItKjVG1Nz1Mky0045NYxlUlhHxjCAQRIsJOUmy2dFKkoS3wfFTZGOsH+jl6YsyjItVWHEFk1zXHUSzhQrqKnFf79Cv126bg3++ZX2YuwA8gOvAWnNR0o7uWo65u/s2ls7CNUq2D5c1VunRB+XeT4S6t6Ubem5y59fwU9eq69TTHl0Kz7P9hnEVmxdTQLULBRzqH3uPQZhIdnRdWbqS5J/UlXdXsoKmuq+h8+1ClfF0j1ogfjYxxP315GeH+6/M6ThqIRFReCqFHgBYS3glGKSKuTy22ZZsaiAIAgCAIAgCAa2Or5F7zwlZxS67Glpj70v1s60YapEKTPJlifJMGT5ZoNkil7bYMzHncztRLZRxTSNOpUcsLgkEDUa+RnVQ2NPSI6sMndiUny6gjWazawQq0tU8onEE4s5mVRNcmAzAcYMEbi9qgaLqflOsKTfMNpEDjcSzHUyTGCia5yRzNcG9gL8SQBfxM7xxyZhRlLkj7euaClWFnzEMLhrEG1rqSPQmcKlNzqOPRFhQ00qal1Z84GlUxNVaa6sxt3DvM6UqDlJRRmrX0xcmdQ3hq/Rtn1ShsUo5VPeQEXzuRPSVX2VF46I89T9pVWerOfezjZXa4oOVulIZuGmbgoPfz8pVWdPXVy+S/UWd3U0U8Lmyz+1It9FpAE2NYZu/wBxyL+cm8ReKa8/8Ilgs1H5Gzu5iEwWy6dSoDb4jlFyc7e78ivGLeaoWqnLz+Yrwda4cY/uCqb7bVpYyph2o5r2ZSGFiCSuUdDz4SDd14V2tJNtaEqKeovG5u1PpGFW/wAae4/W44E+It53llY1u0pb81syuvKXZ1NuT3ROyYRRAEAQBAEAQDwmYlJRTb5IEHjK+dr8uU8VeXLuKrn06eRZUYaImCRTqfJmTJobTche7nMMk26TkVTGElsvMyRSRPqzUYk5svAaaiJz6Iq3nOWTCUrTjk1yZAJjJjJ6BBgwY3Ciotr2PIzaE9LyGQFbZ1ZWC5S1zplBN5PpSVR4jz7jnLbmQ+LxChxTZiguQzhe0yEaXygjMPA+vCdYKOrEtjuqEtOr6EnhdzsRWUPSxFCunAEs+nO1spy8eEmegSqLMJJr4mqvI0vVlFoq21KLJXamxDGmxUlblcw0NiQDobj1nB0+zzE7qp2mJHUNwthLRoLVdQaj+8CRqq2IFulwT5GWtjQUY63zf2Ky8rOUtC5I0vaftArSp0APjOZj3IRYetj5TnxKrpiod5vw+nmTl3Fk3Z2euHwtNALEqGfvZgC37eQku1pKnSS+fmRrio6lRshfaRZsGCCDlrJwN+TC3zkfiGHS+J3sMqr8De3NxSV8CikA5V7N1IuNBYXB4grb5zexmqlBRfTZ/vkaXkHTrNrruii7boYGnjLU2rIKdQZ17NXW6kEhCXBA05g+kq63YQq4WVh9323LKj286WXjfx++xJbv7aRNouaYIo13tY6EFjobDh75Pk02oXMY3TlH3Zbfvx+5rWtpO2Slzj+/Y6RL8pBAEAQBAEAQDR2niLDKOJ4+EouM3emPYx5vn5Em3p5eWRE84ThAEGTFWoBhYwbRm4vKNGlsmkjZgLnqST+cy6ksYOkqjnuzdpraapmjZkmTQ9gCAewADMptPKBFYzd3DVWLEMjE3JQjieZVhb0tJdK5g37VPzXP5cn9GbqrUisR+pvbsburg6lSsMRnQ0yGXJl4ENmb3jqADyHEz0FjTpxzUhPK/eZDuq8quIuOGc+2Js+pisSosWLPmqHoCbsxPLnK+lGVaaS6/rLCo1ShlnbFUAADQDhPSJYKAoPtGQPicKh53B8GdR+8p+JJOpBfvNFpYbQmy+ugKkciLaad2kt2srBWJ4eTku8271XB5tC1A6hxe2nAVAOB7+HTpPO17OdF7bx7/wAl9QuoVVvs/wB5EjubiXwlekH0p4mmrC+mpJCn1BHgwM62s3Qqx1cpL/z98TlcxVak9POL/wDf3wLvtbd7C4k3q0/f5OpKv5kcfA3lvVtqVX30VdK4qUvdZo4HczCUqgcdoxUgqGbQEG4OgF9es4Q4fRjJS3+Z2nf1ZR07Fik4hiAIAgCAIAgFd2hiAKhve954a5c5VpuXPLLSjH1Fg1/pKd84YkddLH0lIxIaWPpKdYwxpY+kJ1jDGGfJrJ1+UxpY3ArJ1+UaWZ3Prt16/KMMxhjt16xhjDPe3XrGGMMdsvWMMYY7ZesYYwx2y9Y3GGeOyMCCdGBU8RcEWIm0Jzg8xyjGH3H3ujs2hQqVezuWIBuTey3+Eec9DwWpq1Jrcj3s5SSyWDHYkUqT1CCQiliBxNhfSXdSeiDk+hCpw1yUe85nvTt9MYtM9maboza3DXDAcDYa3HCUF1dxuEsLDRd21rKg3l5TOgbubTGJw6P/ADfC/cw4+uh85c2lftqSl16+ZU3NHsqjj06eRXd9sHtDtBVoPVNKwGSkzKykcSVU3YHrqZEvqdxq1028dy/dyVZ1KGnTUSz3spuIq4iq47U1XcCwDBi3gBxlRU7Wo/Xy38S1p9lBerhI65spqhoUjUBFTIucHjewvfvnpqGrs46+eNzzlbTrenlk251OYgCAIAgCAIAgFY3hp2q36zyHEIabma+JZ2zzTIqRDuIAgCAIB5AEAQBAEAQBAEAm91V9+qe5B/ql5wVbzfkQrx8ixES+IRzjendYioforUzc37E1ER1J+zmIFvy75SXFhieaTXlnkXNC9bhion54M261Z8FjGw9Uiz5QbH3Q5UMtvvFfSa2s3bXDpS5P79PwLmKuKCqR6fb93Ogy9KYQBAEAQBAEAQBAEAQDVxuz6dW2a+nMG0iXFlRrvVNbnWnVlDkaf1fo9X+9/aR/4m38fmdPSqh59X6PV/UftMfxFv4/P/g9Kn4D6vUftVPVf+Mx/EUO9/P/AIPS5+B59XaX2qnqv/GP4eh3v6fgz6XPwPPq7S+3U9V/4zH8PR739PwPS59yPPq5T+3U/D+0x/DUf7P6fgelz7kPq5T+2/4f2j+Gpf2f0/A9Ll3I8+rifbf8P7TH8NS/s/p+DPpcu5Hn1cT+o3oI/hqf9n9B6XLuPPq4v9RvQTH8NT/s/oPS5dx59Wx/UP3R+8x/DQ/s/kZ9MfcPq2P6h+7/AHmP4WP938h6Y+4rm3mbDVhTAz6A5j7vG/AaysuraNCpoyWNtB1qevJJ7jbRFRqyEZW90gXuSBcH0JHrLThEorVHqROIUXDSy3S6K05nvLunXSq7ojVabEtcDM4ubkMvE+IvPP3dhUjNygsp/MvbW+pyioz2aIijs3EEhUpVc3L+Gwt5kaeMgq3qt4UXnyJkq9JLLkvmdfw+bIub4sozeNtfnPWRzhZ5nl5Yy8GSbGBAEAQBAEAQBAEAQBAEAQBAEAQBAEAQBAEAQBAIfeTY/wBIp3W3arfL39VJkC/s+3hmPvLl+CbZXXYT3918/wAlAwbV8JWWq1N0KtY5lIDj+YAnQ6Hl3GUkO0takZyTX7uXNTs7mnKEWmdUo1VdQym6sAQeoOoM9TGSkk1yPNSi4vDPuZMCAIAgCAIAgCAIAgCAIAgCAIAgCAIAgCAIAgCAIAgCAU/feriVdClSolMjQoxX3tbhiO60oeK1a9OacW1Hw23LrhdOjUg1JJy8e4rFfG1qiZatRnUG4zWJGluNr8+sqql1VqpRm84LWna0qTcorBa/Z9ji9KpSOvZkFf8Ate+nkVPrL7hVVypuD6fZlFxOko1FJdS2S1K0QBAEAQBAEAQBAEAQBAEAQBAEAQBAEAQBAEAQBAEAQDHXoI6lXUMp4gi4ms4RnHTJZRtCcoPVF4ZCVt0MIx0Dr3Bzb8V5AfCrZvKTXxZOXE7hLDafwJPZmy6OHUrSXKDqTckk95OpkyjQhRWILBEq1p1XmbNydTkIAgCAIAgCAIAgCAIAgCAIAgCAIAgCAIAgCAIAgCAIAgCAIAgCAIAgCAIAgCAIAgCAIAgCAIAgCAIAgCAIAgCAIAgCAIAgCAIAgCAIAgCAIAgC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AREBQUEhQUFRMXFRUYFBYWFBQUFBgaFxgWFhcYFRYYHCggGB0lHBYVITMhJSkrLi4uFx8zODMsNygtLisBCgoKDg0OGxAQGywmICY0LTIwMCwsLCw1Liw0LCwsLDQsLCwsLCwsLDQsLCwsLCwsLCwsLCwsLCwsLCwsLCwsLP/AABEIAOEA4QMBEQACEQEDEQH/xAAbAAEAAgMBAQAAAAAAAAAAAAAABQYDBAcBAv/EAD8QAAIBAgMFBQQIBQMFAQAAAAECAAMRBBIhBQYxQVETYXGBkQciMqEUFlKSorHB0SNCU+HwssLSYnJzgpMk/8QAGgEBAAIDAQAAAAAAAAAAAAAAAAQFAQIDBv/EADQRAAIBAwIDBAoDAQEAAwAAAAABAgMEERIhBTFBE1FhcRQiIzKBkaGx0fAVUsHh8TNCcv/aAAwDAQACEQMRAD8A7jAEAQBAEAQBAEAQBAEAQBAEAQBAEAQBAEAQBAEAQBAEAQBAEAQBAEAQBAEAQBAPGYDjMOSjzZlLIBhNPkYPZkCAIAgCAIAgCAIAgCAIAgCAIAgCAIAgCAIAgCAIAgCAR+2doigl/wCY6KP1ldxG99Gh6vvPl+SVaW/bTx0KNjce7klmJPjPKznOpLVN5Z6SlQhBYijWwu3KtBro2nNTqp8RJVvWqUnmDwaXFvTqLEkdD2LtRMTSDroeDDoZ6m2uFXhq69TzdxQdGelm/JBwEAQBAEAQBAEAQBAEAQBAEAQBAEAQBAEAQBAEAQBAKdvpVIqqOWTT1M8xxjLrryX+l9wmK7NvxKhicRK2MC2lLBG1q0kxiRpTLd7M8We1qJyKZvMED9TLXhraqNd6KviCTgn4nRJdlQIAgCAIAgCAIAgCAIAgCAIAgCAIAgCAIAgCAIAgCAVzfTZrVaWdBdkvcDiV528P3lVxO1dRKpHmvsWXDrlU5OL5P7nKsTiZTxgW0qhptXvOqicXI6V7MNlstN67i2f3afeoNyfAm3pLXh9JrNR/Arb6qniCL1LMrxAEAQBAEAQBAEAQBAEAQBAEAQBAEAQBAEAQBAEAQBAKXvtulQqUqldBkqKLm3wN1uOR8JW3tCEacqiXIn2lacpqm+pC7gbn0qqdvX94ByET+U5eJbrrcW7pzs7eNWOuR0u60qctETpqqAAALAaADQDwlstisPYAgCAIAgCAIAgCAIAgCAIAgCAIAgCAaO19qUsNTz1CbXsAOJMjXN1C3jqlvnkkd6FvKtLTEqWJ9oyA2Wl5lv0tK58UqP3YL4v/AIT1w6mven8l/wBMWE3/AKjn4EI42AYH1zH8pwfFLiDzJRx8V/rOy4bQkvVbz8PwT+xd7sPiGKn+E4F/eIynlo3Xuljb8QhV2ktL89vmQa9jOn7u5M/TqP8AUT76/vJfbU/7L5oi9jU/q/keHaFD+rT++v7x6RS/svmjPYVf6v5MjMfvXhKX8+c9E1+fD5yJU4nQjtF6n4fnkSafD60t2sef45kBW9oWvuUgR3ub/ISI+K1OkF8/+EpcMh1nv5Hm0d7DXoMnZZC1rnPmFgb9B0kW64m61N09OM+P/CTbcNVKoqmrOPD/AKZdzdvUKGHFKq2QhmINiVIZieI4cecmWN9ShTUJ7ES9s6sqjnHculGqrqGUhlOoINwfAiXEZKSynlFVKLi8M+5kwIAgCAIAgCAIAgCAIAgCAIAgCAIAgGttDAUq6ZKqB1vex6jmCNRNJ04zWJLJvCcoPMXgpO/O6tJaSvh6KgLo4RdbcmNtT3+Uqr62cWp0lt1S+5Y2dwpZjUe/RsomGotQDM6sub3UzKVuBYm1+PEcJW1oSlhNYLGlOEU2mWPZ+5eNrKCQlJWAN6hOfXUDIBp4Gxk6lw+co77eZCqX0Iy23N0+zrE8q9L7ridHwvxXyNFxLwZ8j2d4vnWo+jn9Jr/FPvRn+SXcya2d7PcOtjXqPWPQfw09Ac34pKp8Opx97f6Eepf1Je7sbm2dzsK9BhRpJTqgXRlFiSOTHmDw163m9xZwlTaisPoaUbqcZpyexQ6ZstjoRynlJL1j1EX6pp1mneBwmyxbo7aqYTFfR64Ko+UgN/KWAKsO43sf7GW1pUlQnonyf07iquqca0dUeaOmS7KgQBAEAQBAEAQBAEAQBAEAQBAEAQBAEAQD4qUlaxZQSDdbgGx6joZhpMzln3MmBAEAQBAOb744EUsQxHBxnHiePzBPnPK8QpdncPHJ7/n6npeH1e0oLPTYgNlYXtsVRpngzrfwGrfIGLaGupGPexcz0Qci7+0fYoq4cV1H8Sjr40z8Q8vi8j1l3f0VKnq7vsU9lVcamnv+5J7mbWOJwqljeonuP32As3mLed5vZV+1pb81szS7o9nU25PcnZMIogCAIAgCAIAgCAIAgCAIAgCAIAgCAIAgCAIAgCAIBS/aEmtM/wDSw9CD+s8/xhe0g/Bl5wl+pNeRW9ykvtCj3CofwMPzImnD1mtH4/Y3v3ik/wB6nVa1IOpVhdWBBHUEWInopJSWGUKbTyigbmFsLj6uGY6NdR3lPeQ+alj5iUtk3RuJUn+45fQtrxKrQVRfvf8AU6FLsqBAEAQBAEAQDxmAFzoOcw2orLMpZ2RortnDlsoqLfzA9SLSHDiNtOWlT3+P35Eh2ddR1aXg35NIwgCAIAgCAIAgCAIAgCAIAgCAIBUPaF8FL/3/ANsouM+9T+P+Fzwj/wC/w/0r3s+W+P8ACk5+aj9Zpw1e2+DN+Iv2XxR1CegKMo2+1A0cVQxKA30zW5lCDr4qbeUpOI+yrQqr9x/wt7D2tKVJ/uS8KwIBHA6iXSeVlFS1jY9mTAgCAIBHbZ2quHUaXY/CP1Mr7+/VrFYWZPkSrW1deXgivJvg6t/EVSnPLcMPC51lVR4xW1euk14bf6Wk+FQ0+q3nxN7ezHf/AJkdD/DcjUcwRcf53SXxabnQi4cm/wDNiLw2klXanzRQcVtBbSghSZfOSjyOnbsVXfB0We+YoOPEjXKfS09hZtuhHV3HlbpLtpaSUkkjiAIAgGNa6E2DKT0uL+k5qrTk8KSz5mzhJLLTMk6GogCAIAgCAIAgCAIBUfaGP4VM97D1A/aUnGF7j8y34S95rwRW/Z1UH0/XnScDxuh/IGacO2rfBnTiG9L4o6lL4pCq7/qeypnkGIPiRcfkZS8Zj6sH4/v2LfhDWuS8DLuZtRGwih3UFGZPeYC4FiLX7mA8pIsbmCoqM5JNbbsj3lCTrNxTed9iyKwIuDcdRLFNNZRBaa2ZjxVYU0ZzwUE+k51qqpU3N9DanBzkorqc/wBo7WqVCSzHuAJAHgJ42rc1q0tU5P8AB6ihaU6awkb26W8LmuKFQlg18hOpBAJtfpYGXHDLqepU5vKfLwK/iNrBR7SCw1zM+/8ASdQtYAlAMrW/l1uCe7XjN+LW0pyjUXLkacLrwgnB8zn5xjVWCICzMbKo1JPQCVcKDzhLcs511jPQ6p9FpUdnrTxIDItMBx1PGynrfgZ6KShRtUq3JL6+B59OdW4zS5tlZ3S3Twdde2dmc5ieyze6gucgfQEm1u4yNZ21GrHW9/Du8yTd3FWnLSvn3nQVAAsOEtyrPh6yjiZFrXtCk8Slv8/sbKEnyPPpCWvmAHO+n5zEL63ksqa+O33M9nLOMGkdu4YG3aedmt62nJcVtdWNX0f4JHoNfGdP2Ibeja5uKaN7pUMSD8V72Fxy0lVxe7c5KlB+rjLx1LDh1ps5yW/LyKxVxFtbymjEuFHvLtuhtNq9A5zdkbLfqLAi/fr8p67htaVSl6/NHmuIUY06vq8mTksCCIAgCAIAgCAIAgFH9pFbRB0Un1P9p5/iz9tBdyf79C74WvZzl5FTxOEqbPr0Xvc5adUHhe/xp65h4ETWcJW9SL8n+TeE414SXmjsVKoGUMNQQCD3HUT0KeVkomsPBU/aJWTskp5rVC2ZRa4sAQSenGVPFpQ0xi+eclpwuMtUpLljBTdnnLRHeSfnb9J56rvMu6UcLJMbo7ceniVpE3p1Da3QngR01sPOWnDa0qdRR6Mr+IUYzg5dUdCxdAVKbIeDKR4X5z0FamqtNwfUoqc3CakuhyHbtLEYapkqIRc+61iVbvU8/DjPLTs5UpYkelheRqRzEn9wNh1jWGIqqyIoOQMCGYkEXsdbAE6+Es7C0lrVSSwkV19dRcdCe7LVvXtkYaibWNR7hQdQOpI85Kv7vsY6Y+8/3JFsbbtp5fJc/wAEV7PsThTT7NKapWRRnaylnudWzWva54HhcTXh1SnKOlLDX1N7+nUjLU3lP6Gz7QaFR8MvZqWOce6BfiG1/wA6zTi0c04t9H/jM8NqKM5Z7vwQm5GCxFCoatQqAyFTTDXa5KkFraC1j14yqt71UG3BZO92+1SRacTtCw99go6D/LznXv61XnLC7lsR6dvn3Vk18Pj6LGyuL9Dcel5D8jrOhVistEXvJiyGCcBa577k/tNJb7EywoppzICpXExGJZqODBSo1a+YUrFkGaxNri9iATpf+8kKCxlkerXVM1tmbLxeKqNTRbFfjLMAF8evleTaFr2jxAjVrtQWZHUt39krhaApg5je7twux4nw0A8p6K2oKjDSiir1nVnqZJTucRAEAQBAEAQBAEAoXtKXVf8Ax/qf3nnuLbV4vw/0veF//DJeJ57QsPmwuFqjlZT4OgP5rJfEI5pwl+8iNYyxUlEsu5+I7TA0D0QL9y6f7ZNs5aqMWQrqOmrJGxtzZSYmkVYLmt7jEaqdDoeIBsL2i7t1XpuPXoZtq7ozUunU5XtftKDZKilCOAIsLd3Ijwnl3bzhLE1uekVxGccw5EvuHsOrVrrXdStJNVJFs7csvUDjfulpY2spTU3yX1Ky9uUouC5s6azAAk8BqZeNpLLKdLLwjmG196HbGLWUKVpZhTV7294WLaH4iLzznp851u1S26Lw/JfqyjGj2be75/vcdC2JtNMVQSqmgYG442INmHkQZf0aqqwU0Udam6c3FlZ9oWz3r9kKTLcZg12tb4SOFz15Sm4pVpa4vKbWcosbCbjCS78GlutsYYap2vaM1XKV4BUs1idNSeA1v5Sshezg809jrX9dYlyJvFszH3iT4yHXqznLM235mtJKK2MdI5Teck9zaS1LBX8Viy7Ek8Zu9y0p0VCOEaVetabxR2xhG8aFTF4YMpHa0yV1Ngy8QCeRnXSk9yvdTsKjS5P7lZZK5c0ytmHEXGnnJMacOhtK4eMk7smh2Sm54/F08JmaUVlkSU5VZKMTe3e2mExwy/DVsjD/AEt6/mZ24dWlCv4S2Ot5br0fDe8dzok9OefEAQBAEAQBAEAQBAKZ7Rqd1pnucf6f3lBxhe0pvz/wuuEv1Zry/wBG3v4mxUbpToHzGVT+slXMtVnGX/5I9utN24+ZsezaqWwVvs1XA88rfmxnbhz9jjxZyv17X4FqZgASdANTJzaSyyGll4RzXeHeRmxVOoihkok5Fa9iSLXNufPusJ5ud+6ldVEtlyT+5f07FQouDe75/gum7O3UxlIuBlZTldb3seIseYI/WXttcKtDJTXFB0ZYJPEZcpDEAEEa983rThGD1vC8TlDOpYOS0N2KjOTVqBVPJPeb1+EfOeQ7eMYpJHoZ1cttFx2PhVw9Hs6RYJcsbsSSTa5PTgNBYTDuqrjp1bdyIU4pyy1ufVZNZDk9zpF7EPisYSbKbD85tyLClRSWXzNM4hl1BIM2T7yQ6cZLDRObEx61lN/iHHoQeYh01F5Kq5puD25FV27TqYdyCDkJ91uRHQnke6dqdNSJ0LpSRFLiWqGy6ySqODWVcmqFR0pBAed2tzJ/wROmubIEqmuWxr4lQrDXXmR/ms4xn62UTo0PZaZcyPxW16hp5CqqwY3KkktyFzw014ASXJKeF0RwpQ7LL6stvs62CzEYmr8Iv2QPM8C/hxtLGxtcy7V8uhCvLnbs18TocuCrEAQBAEAQBAEAQDVxGMCta1+sqLrisaNbQllLmdoUXJZIHfdBUwodTqja+Dafnacb+rSuKMalN5w9+/fYn8Nbp1XB9UQ+FxWfYdReaEof/orj5MIdTNg13NL6pm+jF6n3p/Zkp7M1tgfGq5/IfpJ3Dl7H4siXz9r8CybQQtRqKOJRgPMGSbiGulKPemRqMtNSLfejkFLY+LrM1kyITcO/ujyHE+QnklUpwisvc9FUrLU0i3br7JOC7QrUZmqBc2gCjLf4Rx5niec3jf1IJ9ntn4kCqlUfrdCUrktckknvkSrUlPeTy/EQSjsjVyThk7ZM2Hm0TSZkrJdSOdjabNZNIPDRT2q2OsYL5I1cTiBadYQMSkkjZ3bxYps7twy2A6m4P6TtOm2kkVtzJNG3jtqVKgsugOluJMyqOlZZEUt9iHoYfig43uOZ7x3zpSet4JdzSaipL4mtVx7oGV0KsCLEsCbW+yPLn5TrWg/cZpbxUfaGfdjAVMXV1uKa+9VbkqjX1M6ULbtJ6Vy6ma1zojl8+hj2HgBtDHn3QlNnZyqgKFpg8ABztYX6m87Qiq1XStl/hynJ0aWp8/8ATs9OmFAVQAAAABwAGgAl8kksIpW23ln1MmBAEAQBAEAQBAMeIq5VJ9JFvLlW9Jz69PM3hHU8EIzXNzPFybk8ssEsLBgxlLPTZeqkft84TwdKctM1Io+DxWShiqJ/nCMPFWs3yI9JYKtik4d7X0LCdLNaMu7P2LTuBtBVwIUC7B3v01Nx8iJMjxL0enoUcv6FXc0HKrnoTGIxrsONu4aStuL+vW96W3ctl++ZiFGEehHsZBJSPqk2symYktjPebnM+Ck10m2pn0otNksGHuCZkxgr238AhOdXCNzB1B9OBnWnzxglU7iUVhlX+jsWIY8OnPwkqLRvVqNJPvM7NkAI4Aa/redYrqQpScnuenaKqlweI+U5VU5y0omW1NU1rlz6GfYGEOLrrT1ym+cjiFsb68unnOtrb66ij0Nrm40U3IjNu4SmMY9DDhiiMEFzmZnGjfiuLd0kVoQhNxgiPRnKUFKZddsVk2XgBh0scRWVgxHK4s7nuF8o/sZOm1bUdK95/v8A4QoJ3FXU+SJbcHY9OhhUqZR2lVczNzynVQOgtY+M62FFRpqXVnO8quVRx6Is8nEMQBAEAQBAEAQBAIjaNfM1hwE8jxO67erhe6uX+snUKeFlmpeVx3PLwZwUTa9IJiW6FiPvSRB5hgt6b9WMjPsbEfRnOnuN8QGpvyb85hvX5mte3UlsWanjFcXU3BmjgV7jpeGe6zk44NsmSmISNWzLebGmBeAY61dVFybTKWTOCC2ht3knrJEKGeZhyxyItKjVG1Nz1Mky0045NYxlUlhHxjCAQRIsJOUmy2dFKkoS3wfFTZGOsH+jl6YsyjItVWHEFk1zXHUSzhQrqKnFf79Cv126bg3++ZX2YuwA8gOvAWnNR0o7uWo65u/s2ls7CNUq2D5c1VunRB+XeT4S6t6Ubem5y59fwU9eq69TTHl0Kz7P9hnEVmxdTQLULBRzqH3uPQZhIdnRdWbqS5J/UlXdXsoKmuq+h8+1ClfF0j1ogfjYxxP315GeH+6/M6ThqIRFReCqFHgBYS3glGKSKuTy22ZZsaiAIAgCAIAgCAa2Or5F7zwlZxS67Glpj70v1s60YapEKTPJlifJMGT5ZoNkil7bYMzHncztRLZRxTSNOpUcsLgkEDUa+RnVQ2NPSI6sMndiUny6gjWazawQq0tU8onEE4s5mVRNcmAzAcYMEbi9qgaLqflOsKTfMNpEDjcSzHUyTGCia5yRzNcG9gL8SQBfxM7xxyZhRlLkj7euaClWFnzEMLhrEG1rqSPQmcKlNzqOPRFhQ00qal1Z84GlUxNVaa6sxt3DvM6UqDlJRRmrX0xcmdQ3hq/Rtn1ShsUo5VPeQEXzuRPSVX2VF46I89T9pVWerOfezjZXa4oOVulIZuGmbgoPfz8pVWdPXVy+S/UWd3U0U8Lmyz+1It9FpAE2NYZu/wBxyL+cm8ReKa8/8Ilgs1H5Gzu5iEwWy6dSoDb4jlFyc7e78ivGLeaoWqnLz+Yrwda4cY/uCqb7bVpYyph2o5r2ZSGFiCSuUdDz4SDd14V2tJNtaEqKeovG5u1PpGFW/wAae4/W44E+It53llY1u0pb81syuvKXZ1NuT3ROyYRRAEAQBAEAQDwmYlJRTb5IEHjK+dr8uU8VeXLuKrn06eRZUYaImCRTqfJmTJobTche7nMMk26TkVTGElsvMyRSRPqzUYk5svAaaiJz6Iq3nOWTCUrTjk1yZAJjJjJ6BBgwY3Ciotr2PIzaE9LyGQFbZ1ZWC5S1zplBN5PpSVR4jz7jnLbmQ+LxChxTZiguQzhe0yEaXygjMPA+vCdYKOrEtjuqEtOr6EnhdzsRWUPSxFCunAEs+nO1spy8eEmegSqLMJJr4mqvI0vVlFoq21KLJXamxDGmxUlblcw0NiQDobj1nB0+zzE7qp2mJHUNwthLRoLVdQaj+8CRqq2IFulwT5GWtjQUY63zf2Ky8rOUtC5I0vaftArSp0APjOZj3IRYetj5TnxKrpiod5vw+nmTl3Fk3Z2euHwtNALEqGfvZgC37eQku1pKnSS+fmRrio6lRshfaRZsGCCDlrJwN+TC3zkfiGHS+J3sMqr8De3NxSV8CikA5V7N1IuNBYXB4grb5zexmqlBRfTZ/vkaXkHTrNrruii7boYGnjLU2rIKdQZ17NXW6kEhCXBA05g+kq63YQq4WVh9323LKj286WXjfx++xJbv7aRNouaYIo13tY6EFjobDh75Pk02oXMY3TlH3Zbfvx+5rWtpO2Slzj+/Y6RL8pBAEAQBAEAQDR2niLDKOJ4+EouM3emPYx5vn5Em3p5eWRE84ThAEGTFWoBhYwbRm4vKNGlsmkjZgLnqST+cy6ksYOkqjnuzdpraapmjZkmTQ9gCAewADMptPKBFYzd3DVWLEMjE3JQjieZVhb0tJdK5g37VPzXP5cn9GbqrUisR+pvbsburg6lSsMRnQ0yGXJl4ENmb3jqADyHEz0FjTpxzUhPK/eZDuq8quIuOGc+2Js+pisSosWLPmqHoCbsxPLnK+lGVaaS6/rLCo1ShlnbFUAADQDhPSJYKAoPtGQPicKh53B8GdR+8p+JJOpBfvNFpYbQmy+ugKkciLaad2kt2srBWJ4eTku8271XB5tC1A6hxe2nAVAOB7+HTpPO17OdF7bx7/wAl9QuoVVvs/wB5EjubiXwlekH0p4mmrC+mpJCn1BHgwM62s3Qqx1cpL/z98TlcxVak9POL/wDf3wLvtbd7C4k3q0/f5OpKv5kcfA3lvVtqVX30VdK4qUvdZo4HczCUqgcdoxUgqGbQEG4OgF9es4Q4fRjJS3+Z2nf1ZR07Fik4hiAIAgCAIAgFd2hiAKhve954a5c5VpuXPLLSjH1Fg1/pKd84YkddLH0lIxIaWPpKdYwxpY+kJ1jDGGfJrJ1+UxpY3ArJ1+UaWZ3Prt16/KMMxhjt16xhjDPe3XrGGMMdsvWMMYY7ZesYYwx2y9Y3GGeOyMCCdGBU8RcEWIm0Jzg8xyjGH3H3ujs2hQqVezuWIBuTey3+Eec9DwWpq1Jrcj3s5SSyWDHYkUqT1CCQiliBxNhfSXdSeiDk+hCpw1yUe85nvTt9MYtM9maboza3DXDAcDYa3HCUF1dxuEsLDRd21rKg3l5TOgbubTGJw6P/ADfC/cw4+uh85c2lftqSl16+ZU3NHsqjj06eRXd9sHtDtBVoPVNKwGSkzKykcSVU3YHrqZEvqdxq1028dy/dyVZ1KGnTUSz3spuIq4iq47U1XcCwDBi3gBxlRU7Wo/Xy38S1p9lBerhI65spqhoUjUBFTIucHjewvfvnpqGrs46+eNzzlbTrenlk251OYgCAIAgCAIAgFY3hp2q36zyHEIabma+JZ2zzTIqRDuIAgCAIB5AEAQBAEAQBAEAm91V9+qe5B/ql5wVbzfkQrx8ixES+IRzjendYioforUzc37E1ER1J+zmIFvy75SXFhieaTXlnkXNC9bhion54M261Z8FjGw9Uiz5QbH3Q5UMtvvFfSa2s3bXDpS5P79PwLmKuKCqR6fb93Ogy9KYQBAEAQBAEAQBAEAQDVxuz6dW2a+nMG0iXFlRrvVNbnWnVlDkaf1fo9X+9/aR/4m38fmdPSqh59X6PV/UftMfxFv4/P/g9Kn4D6vUftVPVf+Mx/EUO9/P/AIPS5+B59XaX2qnqv/GP4eh3v6fgz6XPwPPq7S+3U9V/4zH8PR739PwPS59yPPq5T+3U/D+0x/DUf7P6fgelz7kPq5T+2/4f2j+Gpf2f0/A9Ll3I8+rifbf8P7TH8NS/s/p+DPpcu5Hn1cT+o3oI/hqf9n9B6XLuPPq4v9RvQTH8NT/s/oPS5dx59Wx/UP3R+8x/DQ/s/kZ9MfcPq2P6h+7/AHmP4WP938h6Y+4rm3mbDVhTAz6A5j7vG/AaysuraNCpoyWNtB1qevJJ7jbRFRqyEZW90gXuSBcH0JHrLThEorVHqROIUXDSy3S6K05nvLunXSq7ojVabEtcDM4ubkMvE+IvPP3dhUjNygsp/MvbW+pyioz2aIijs3EEhUpVc3L+Gwt5kaeMgq3qt4UXnyJkq9JLLkvmdfw+bIub4sozeNtfnPWRzhZ5nl5Yy8GSbGBAEAQBAEAQBAEAQBAEAQBAEAQBAEAQBAEAQBAIfeTY/wBIp3W3arfL39VJkC/s+3hmPvLl+CbZXXYT3918/wAlAwbV8JWWq1N0KtY5lIDj+YAnQ6Hl3GUkO0takZyTX7uXNTs7mnKEWmdUo1VdQym6sAQeoOoM9TGSkk1yPNSi4vDPuZMCAIAgCAIAgCAIAgCAIAgCAIAgCAIAgCAIAgCAIAgCAU/feriVdClSolMjQoxX3tbhiO60oeK1a9OacW1Hw23LrhdOjUg1JJy8e4rFfG1qiZatRnUG4zWJGluNr8+sqql1VqpRm84LWna0qTcorBa/Z9ji9KpSOvZkFf8Ate+nkVPrL7hVVypuD6fZlFxOko1FJdS2S1K0QBAEAQBAEAQBAEAQBAEAQBAEAQBAEAQBAEAQBAEAQDHXoI6lXUMp4gi4ms4RnHTJZRtCcoPVF4ZCVt0MIx0Dr3Bzb8V5AfCrZvKTXxZOXE7hLDafwJPZmy6OHUrSXKDqTckk95OpkyjQhRWILBEq1p1XmbNydTkIAgCAIAgCAIAgCAIAgCAIAgCAIAgCAIAgCAIAgCAIAgCAIAgCAIAgCAIAgCAIAgCAIAgCAIAgCAIAgCAIAgCAIAgCAIAgCAIAgCAIAgCAIAgC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s://encrypted-tbn2.gstatic.com/images?q=tbn:ANd9GcRQFnFW5b-QGc-2H1A9T5B-0zGyyb4JIc8WpUHKfcESvmDVWDd25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3929066"/>
            <a:ext cx="1859965" cy="1393179"/>
          </a:xfrm>
          <a:prstGeom prst="rect">
            <a:avLst/>
          </a:prstGeom>
          <a:noFill/>
        </p:spPr>
      </p:pic>
      <p:sp>
        <p:nvSpPr>
          <p:cNvPr id="22540" name="AutoShape 12" descr="http://liski-news.ru/sites/default/files/mozg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liski-news.ru/sites/default/files/mozg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4" name="Picture 16" descr="http://allnations.ru/wp-content/uploads/2009/08/kultu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286124"/>
            <a:ext cx="1571636" cy="1564269"/>
          </a:xfrm>
          <a:prstGeom prst="rect">
            <a:avLst/>
          </a:prstGeom>
          <a:noFill/>
        </p:spPr>
      </p:pic>
      <p:pic>
        <p:nvPicPr>
          <p:cNvPr id="22546" name="Picture 18" descr="http://liski-news.ru/sites/default/files/mozg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3929066"/>
            <a:ext cx="1528864" cy="1357322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00034" y="6000768"/>
            <a:ext cx="8501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Будущее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4143356"/>
            <a:ext cx="9144000" cy="27146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500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Влияние некоммерческой организации на социально-культурную жизнь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2143116"/>
            <a:ext cx="3328982" cy="922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Государство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143240" y="2357430"/>
            <a:ext cx="1714512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071678"/>
            <a:ext cx="4286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Некоммерческая</a:t>
            </a:r>
          </a:p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организация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428868"/>
            <a:ext cx="13573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Взаимо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2786058"/>
            <a:ext cx="2143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Выгода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0" y="4214818"/>
            <a:ext cx="8929718" cy="250030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НКО помогает государству как экономически, так и социально.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государством и некоммерческой организацией всегда есть  взаимодействие,  </a:t>
            </a:r>
            <a:r>
              <a:rPr kumimoji="0" lang="ru-RU" sz="2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взаимосотрудничество</a:t>
            </a:r>
            <a:r>
              <a:rPr kumimoji="0" 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</a:t>
            </a:r>
            <a:r>
              <a:rPr kumimoji="0" lang="ru-RU" sz="2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взаимовыгода</a:t>
            </a:r>
            <a:r>
              <a:rPr kumimoji="0" 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как некоммерческие организации помогают организовывать федеральные проекты, а государство финансирует расходы.</a:t>
            </a:r>
            <a:endParaRPr kumimoji="0" lang="ru-RU" sz="2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81329"/>
            <a:ext cx="8186766" cy="39479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Сейчас, как известно, много внимание уделяется молодежи и раскрытию её потенциала. Дается большое количество возможностей реализовать себя. Параллельно с городскими мероприятиями мы сотрудничаем с федеральными проектами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Росмолодежь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Беги за мной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Команда 2018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Технология добра (Корпус добровольцев г.Благовещенска)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Инфопоток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Студенческие отряды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Наша общая победа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же ведем активную совместную работу с: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МБУ ЦРМ и ОИ «Выбор»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по делам молодежи Администрации г.Благовещенска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ООО «Амурской региональной корпорацией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Киокушинкай-кан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</a:t>
            </a:r>
            <a:endParaRPr lang="ru-RU" dirty="0"/>
          </a:p>
        </p:txBody>
      </p:sp>
      <p:pic>
        <p:nvPicPr>
          <p:cNvPr id="4098" name="Picture 2" descr="http://rabotakuban.info/upload/medialibrary/347/347c09f9b75ebde3a484425cee3a79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2150"/>
            <a:ext cx="4500562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412</TotalTime>
  <Words>1384</Words>
  <Application>Microsoft Office PowerPoint</Application>
  <PresentationFormat>Экран (4:3)</PresentationFormat>
  <Paragraphs>189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Моё видение деятельности детской организации</vt:lpstr>
      <vt:lpstr>Проблема</vt:lpstr>
      <vt:lpstr>Презентация PowerPoint</vt:lpstr>
      <vt:lpstr>Презентация PowerPoint</vt:lpstr>
      <vt:lpstr>Деятельность АРДОД «Юный Амурчанин»  Городской Совет старшеклассников</vt:lpstr>
      <vt:lpstr>Цель и задачи Совета</vt:lpstr>
      <vt:lpstr>Значение детских НКО  в социально-культурной жизни  муниципального образования</vt:lpstr>
      <vt:lpstr>Влияние некоммерческой организации на социально-культурную жизнь  муниципального образования</vt:lpstr>
      <vt:lpstr>Сотрудничество</vt:lpstr>
      <vt:lpstr>2013-2014гг.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Исследование значения деятельности детской организации на детей и подростков.</vt:lpstr>
      <vt:lpstr>Низкая информированность о деятельности общественных организаций в Благовещенске.</vt:lpstr>
      <vt:lpstr>Презентация PowerPoint</vt:lpstr>
      <vt:lpstr>Проблемы детской организации:</vt:lpstr>
      <vt:lpstr>Рекомендации по решению:</vt:lpstr>
      <vt:lpstr>Первый этап</vt:lpstr>
      <vt:lpstr>Второй этап</vt:lpstr>
      <vt:lpstr>Третий этап.</vt:lpstr>
      <vt:lpstr>Конечный результат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Мария</cp:lastModifiedBy>
  <cp:revision>40</cp:revision>
  <dcterms:created xsi:type="dcterms:W3CDTF">2014-10-18T12:33:28Z</dcterms:created>
  <dcterms:modified xsi:type="dcterms:W3CDTF">2014-10-26T08:59:09Z</dcterms:modified>
</cp:coreProperties>
</file>