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7" r:id="rId11"/>
    <p:sldId id="262" r:id="rId12"/>
    <p:sldId id="269" r:id="rId13"/>
    <p:sldId id="266" r:id="rId14"/>
    <p:sldId id="268" r:id="rId15"/>
    <p:sldId id="263" r:id="rId1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03515-5B45-401F-9B5A-3E780AF07479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A07BA-3757-4E11-8538-DDC413079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35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A07BA-3757-4E11-8538-DDC4130792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342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A07BA-3757-4E11-8538-DDC4130792F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0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0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0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7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34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06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71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10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42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7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29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3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AAD4-5523-4469-B98F-C04EC644C813}" type="datetimeFigureOut">
              <a:rPr lang="ru-RU" smtClean="0"/>
              <a:t>17.08.2014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E3684-0627-4A99-9F43-281FB7C9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7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vinainform.ru/incidents/2011/09/14/3510.html" TargetMode="External"/><Relationship Id="rId3" Type="http://schemas.openxmlformats.org/officeDocument/2006/relationships/hyperlink" Target="http://www.penza.ru/news/all/p/419" TargetMode="External"/><Relationship Id="rId7" Type="http://schemas.openxmlformats.org/officeDocument/2006/relationships/hyperlink" Target="http://www.alekcin.ru/news/zapret_na_kurenie/2013-04-27-383" TargetMode="External"/><Relationship Id="rId2" Type="http://schemas.openxmlformats.org/officeDocument/2006/relationships/hyperlink" Target="http://asracce.ucoz.com/news/2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liveinternet.ru/tags/%EA%E0%EA+%E8%E7%E1%E0%E2%E8%F2%FC%F1%FF/page11.html" TargetMode="External"/><Relationship Id="rId5" Type="http://schemas.openxmlformats.org/officeDocument/2006/relationships/hyperlink" Target="http://yvision.kz/post/278784" TargetMode="External"/><Relationship Id="rId4" Type="http://schemas.openxmlformats.org/officeDocument/2006/relationships/hyperlink" Target="http://gnclicei.brest.by/Kyrenie2011-2015.php" TargetMode="External"/><Relationship Id="rId9" Type="http://schemas.openxmlformats.org/officeDocument/2006/relationships/hyperlink" Target="http://mariupol.good-luck.com.ua/users/Juddy-ka/blog/20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smtClean="0"/>
              <a:t>ГБОУ СОШ № 216 Санкт-Петербурга</a:t>
            </a:r>
          </a:p>
          <a:p>
            <a:r>
              <a:rPr lang="ru-RU" dirty="0" smtClean="0"/>
              <a:t>6-7 классы</a:t>
            </a:r>
          </a:p>
          <a:p>
            <a:r>
              <a:rPr lang="ru-RU" dirty="0" smtClean="0"/>
              <a:t>Руководитель</a:t>
            </a:r>
            <a:r>
              <a:rPr lang="en-US" dirty="0" smtClean="0"/>
              <a:t>:</a:t>
            </a:r>
            <a:r>
              <a:rPr lang="ru-RU" dirty="0" smtClean="0"/>
              <a:t>Вагу Мария Викторовна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5631" y="2132856"/>
            <a:ext cx="7772400" cy="1470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КУРИТЬ В </a:t>
            </a:r>
            <a:r>
              <a:rPr lang="en-US" smtClean="0"/>
              <a:t>XXI</a:t>
            </a:r>
            <a:r>
              <a:rPr lang="ru-RU" smtClean="0"/>
              <a:t> ВЕКЕ – НЕ МОДНО!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856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&amp;kcy;&amp;acy;&amp;kcy; &amp;icy;&amp;zcy;&amp;bcy;&amp;acy;&amp;vcy;&amp;icy;&amp;tcy;&amp;softcy;&amp;scy;&amp;yacy; - &amp;Scy;&amp;acy;&amp;mcy;&amp;ocy;&amp;iecy; &amp;icy;&amp;ncy;&amp;tcy;&amp;iecy;&amp;rcy;&amp;iecy;&amp;scy;&amp;ncy;&amp;ocy;&amp;iecy; &amp;vcy; &amp;bcy;&amp;lcy;&amp;ocy;&amp;gcy;&amp;acy;&amp;kh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32" y="476672"/>
            <a:ext cx="6480722" cy="58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45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8196" name="Picture 4" descr="&amp;Acy;&amp;rcy;&amp;khcy;&amp;icy;&amp;vcy; &amp;mcy;&amp;acy;&amp;tcy;&amp;iecy;&amp;rcy;&amp;icy;&amp;acy;&amp;lcy;&amp;ocy;&amp;vcy; - &amp;Pcy;&amp;iecy;&amp;rcy;&amp;scy;&amp;ocy;&amp;ncy;&amp;acy;&amp;lcy;&amp;softcy;&amp;ncy;&amp;ycy;&amp;jcy; &amp;scy;&amp;acy;&amp;jcy;&amp;t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279529" cy="55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831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431135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>Чем опасно курение для человека?</a:t>
            </a:r>
            <a:br>
              <a:rPr lang="ru-RU" sz="2200" dirty="0" smtClean="0"/>
            </a:br>
            <a:r>
              <a:rPr lang="ru-RU" sz="2200" dirty="0" smtClean="0"/>
              <a:t>Курение – важнейшая из причин, приводящая к инвалидности, смерти. Курение способствует возникновению таких болезней как бронхит, инфаркт сердца, рак лёгких, язва желудка и другие болезни.</a:t>
            </a:r>
            <a:br>
              <a:rPr lang="ru-RU" sz="2200" dirty="0" smtClean="0"/>
            </a:br>
            <a:r>
              <a:rPr lang="ru-RU" sz="2200" dirty="0" smtClean="0"/>
              <a:t>Курение для растущего организма опаснее в 2 раза, чем для взрослого. У курящих детей слабеет память, и они хуже учатся. </a:t>
            </a:r>
            <a:br>
              <a:rPr lang="ru-RU" sz="2200" dirty="0" smtClean="0"/>
            </a:br>
            <a:r>
              <a:rPr lang="ru-RU" sz="2200" dirty="0" smtClean="0"/>
              <a:t>Если курильщик наберёт в рот дым от сигареты и выдохнет его через белый платок, то на платке останется коричневое пятно. Это табачный дёготь. В нём особенно много вещества, вызывающего рак. </a:t>
            </a:r>
            <a:br>
              <a:rPr lang="ru-RU" sz="2200" dirty="0" smtClean="0"/>
            </a:br>
            <a:r>
              <a:rPr lang="ru-RU" sz="2200" dirty="0" smtClean="0"/>
              <a:t>При курении курильщик проглатывает 25% ядовитых веществ, а 50% выдыхает. Поэтому пассивное курение не менее опасно для окружающих.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4340" name="Picture 4" descr="&amp;Ucy;&amp;zhcy;&amp;iecy; &amp;vcy;&amp;scy;&amp;iecy; &amp;rcy;&amp;acy;&amp;vcy;&amp;ncy;&amp;o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38"/>
          <a:stretch/>
        </p:blipFill>
        <p:spPr bwMode="auto">
          <a:xfrm>
            <a:off x="1136964" y="3933056"/>
            <a:ext cx="6667500" cy="2794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21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&amp;Vcy;&amp;scy;&amp;yacy; &amp;Ncy;&amp;iecy;&amp;ocy;&amp;bcy;&amp;khcy;&amp;ocy;&amp;dcy;&amp;icy;&amp;mcy;&amp;acy;&amp;yacy; &amp;Icy;&amp;ncy;&amp;fcy;&amp;ocy;&amp;rcy;&amp;mcy;&amp;acy;&amp;tscy;&amp;icy;&amp;yacy; &amp;ocy; &amp;Vcy;&amp;rcy;&amp;iecy;&amp;dcy;&amp;iecy; &amp;Kcy;&amp;ucy;&amp;rcy;&amp;iecy;&amp;ncy;&amp;icy;&amp;yacy; &amp;Scy;&amp;ocy;&amp;ocy;&amp;bcy;&amp;shchcy;&amp;iecy;&amp;scy;&amp;tcy;&amp;vcy;&amp;ocy; &amp;Ocy; &amp;Kcy;&amp;acy;&amp;zcy;&amp;acy;&amp;khcy;&amp;scy;&amp;tcy;&amp;acy;&amp;ncy;&amp;iecy; &amp;ncy;&amp;acy; Your Vi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820414" cy="612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11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&amp;Acy;&amp;lcy;&amp;iecy;&amp;kcy;&amp;scy;&amp;icy;&amp;ncy;&amp;hardcy; &amp;gcy;&amp;rcy;&amp;acy;&amp;dcy;&amp;hardcy; - &amp;Zcy;&amp;acy;&amp;pcy;&amp;rcy;&amp;iecy;&amp;tcy; &amp;ncy;&amp;acy; &amp;kcy;&amp;ucy;&amp;rcy;&amp;iecy;&amp;ncy;&amp;icy;&amp;iecy;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5750"/>
            <a:ext cx="8802000" cy="58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238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>
            <a:hlinkClick r:id="rId2"/>
          </p:cNvPr>
          <p:cNvSpPr/>
          <p:nvPr/>
        </p:nvSpPr>
        <p:spPr>
          <a:xfrm>
            <a:off x="539552" y="2132856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2"/>
              </a:rPr>
              <a:t>http://asracce.ucoz.com/news/21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3"/>
              </a:rPr>
              <a:t>http://www.penza.ru/news/all/p/419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4"/>
              </a:rPr>
              <a:t>http://gnclicei.brest.by/Kyrenie2011-2015.php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5"/>
              </a:rPr>
              <a:t>http://yvision.kz/post/278784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6"/>
              </a:rPr>
              <a:t>http://www.liveinternet.ru/tags/%EA%E0%EA+%E8%E7%E1%E0%E2%E8%F2%FC%F1%FF/page11.html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7"/>
              </a:rPr>
              <a:t>http://www.alekcin.ru/news/zapret_na_kurenie/2013-04-27-383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8"/>
              </a:rPr>
              <a:t>http://www.dvinainform.ru/incidents/2011/09/14/3510.html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en-US" dirty="0" smtClean="0">
                <a:hlinkClick r:id="rId9"/>
              </a:rPr>
              <a:t>http://mariupol.good-luck.com.ua/users/Juddy-ka/blog/201/</a:t>
            </a:r>
            <a:endParaRPr lang="ru-RU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26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КУРИТЬ В </a:t>
            </a:r>
            <a:r>
              <a:rPr lang="en-US" dirty="0" smtClean="0"/>
              <a:t>XXI</a:t>
            </a:r>
            <a:r>
              <a:rPr lang="ru-RU" dirty="0" smtClean="0"/>
              <a:t> ВЕКЕ – НЕ МОДНО!</a:t>
            </a:r>
            <a:endParaRPr lang="ru-RU" dirty="0"/>
          </a:p>
        </p:txBody>
      </p:sp>
      <p:pic>
        <p:nvPicPr>
          <p:cNvPr id="2052" name="Picture 4" descr="&amp;Pcy;&amp;lcy;&amp;acy;&amp;kcy;&amp;acy;&amp;tcy;&amp;ycy; &amp;pcy;&amp;rcy;&amp;ocy;&amp;tcy;&amp;icy;&amp;vcy; &amp;kcy;&amp;ucy;&amp;rcy;&amp;iecy;&amp;ncy;&amp;icy;&amp;yacy; &amp;icy; &amp;ocy; &amp;vcy;&amp;rcy;&amp;iecy;&amp;dcy;&amp;iecy; &amp;kcy;&amp;ucy;&amp;rcy;&amp;iecy;&amp;ncy;&amp;icy;&amp;yacy; &quot; *&amp;Vcy;&amp;scy;&amp;iecy;&amp;gcy;&amp;dcy;&amp;acy; &amp;pcy;&amp;rcy;&amp;acy;&amp;zcy;&amp;dcy;&amp;ncy;&amp;icy;&amp;kcy;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60960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35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“Табак приносит вред телу, разрушает разум, отупляет целые нации” (Оноре де Бальзак)</a:t>
            </a:r>
            <a:endParaRPr lang="ru-RU" sz="3200" dirty="0"/>
          </a:p>
        </p:txBody>
      </p:sp>
      <p:pic>
        <p:nvPicPr>
          <p:cNvPr id="3074" name="Picture 2" descr="&amp;Kcy;&amp;ocy;&amp;zcy;&amp;lcy;&amp;ocy;&amp;vcy;&amp;scy;&amp;kcy;&amp;icy;&amp;jcy; &amp;rcy;&amp;acy;&amp;jcy;&amp;ocy;&amp;ncy; &amp;CHcy;&amp;ucy;&amp;vcy;&amp;acy;&amp;shcy;&amp;scy;&amp;kcy;&amp;ocy;&amp;jcy; &amp;Rcy;&amp;iecy;&amp;scy;&amp;pcy;&amp;ucy;&amp;bcy;&amp;lcy;&amp;icy;&amp;kcy;&amp;icy; &quot; 2011.11.17. &amp;Vcy;&amp;scy;&amp;iecy;&amp;mcy;&amp;icy;&amp;rcy;&amp;ncy;&amp;ycy;&amp;jcy; &amp;dcy;&amp;iecy;&amp;ncy;&amp;softcy; &amp;ocy;&amp;tcy;&amp;kcy;&amp;acy;&amp;zcy;&amp;acy; &amp;ocy;&amp;tcy; &amp;kcy;&amp;ucy;&amp;rcy;&amp;iecy;&amp;ncy;&amp;icy;&amp;y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35718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&amp;Kcy;&amp;ucy;&amp;rcy;&amp;iecy;&amp;ncy;&amp;icy;&amp;iecy; &amp;vcy; &amp;pcy;&amp;ocy;&amp;scy;&amp;tcy;&amp;iecy;&amp;lcy;&amp;icy; &amp;ucy;&amp;ncy;&amp;iecy;&amp;scy;&amp;lcy;&amp;ocy; &amp;ncy;&amp;acy; &amp;tcy;&amp;ocy;&amp;tcy; &amp;scy;&amp;vcy;&amp;iecy;&amp;tcy; 25-&amp;lcy;&amp;iecy;&amp;tcy;&amp;ncy;&amp;yucy;&amp;yucy; &amp;mcy;&amp;acy;&amp;tcy;&amp;softcy; &amp;tcy;&amp;rcy;&amp;ocy;&amp;icy;&amp;khcy; &amp;dcy;&amp;iecy;&amp;tcy;&amp;iecy;&amp;j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41910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78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66" y="188640"/>
            <a:ext cx="8229600" cy="259228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Наша страна занимает первое место по курению среди подростков.</a:t>
            </a:r>
            <a:br>
              <a:rPr lang="ru-RU" sz="2400" dirty="0" smtClean="0"/>
            </a:br>
            <a:r>
              <a:rPr lang="ru-RU" sz="2400" dirty="0" smtClean="0"/>
              <a:t>И если курение среди мужчин стабилизировалось, то т количество курящих женщин стремительно увеличивается. При этом по словам специалистов, потребление табака является в России ведущим фактором риска для жизни и здоровья населения.</a:t>
            </a:r>
            <a:endParaRPr lang="ru-RU" sz="2400" dirty="0"/>
          </a:p>
        </p:txBody>
      </p:sp>
      <p:pic>
        <p:nvPicPr>
          <p:cNvPr id="4098" name="Picture 2" descr="&amp;Kcy;&amp;acy;&amp;kcy; &amp;vcy;&amp;lcy;&amp;icy;&amp;yacy;&amp;iecy;&amp;tcy; &amp;kcy;&amp;ucy;&amp;rcy;&amp;iecy;&amp;ncy;&amp;icy;&amp;iecy; &amp;ncy;&amp;acy; &amp;pcy;&amp;lcy;&amp;ocy;&amp;dcy; Masterlan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24944"/>
            <a:ext cx="5053493" cy="37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1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60648"/>
            <a:ext cx="4485184" cy="640871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Повышенная смертность вызвана тем, что содержание смол и никотина в российских сигаретах завышено и превышает норму в сигаретах без фильтра на 60%, с фильтром – на 30-40%. А сигареты без фильтра выпускают только в нашей стране. Идёт вымирание нации. Вот почему проблема с курением – одна из главных. </a:t>
            </a:r>
            <a:endParaRPr lang="ru-RU" sz="2800" dirty="0"/>
          </a:p>
        </p:txBody>
      </p:sp>
      <p:pic>
        <p:nvPicPr>
          <p:cNvPr id="5122" name="Picture 2" descr="&amp;scy;&amp;kcy;&amp;acy;&amp;chcy;&amp;acy;&amp;tcy;&amp;softcy; &amp;pcy;&amp;rcy;&amp;ocy;&amp;gcy;&amp;rcy;&amp;acy;&amp;mcy;&amp;mcy;&amp;ycy;, &amp;fcy;&amp;icy;&amp;lcy;&amp;softcy;&amp;mcy;&amp;ycy;, &amp;kcy;&amp;ncy;&amp;icy;&amp;gcy;&amp;icy;, &amp;scy;&amp;kcy;&amp;acy;&amp;chcy;&amp;acy;&amp;tcy;&amp;softcy; &amp;bcy;&amp;iecy;&amp;scy;&amp;pcy;&amp;lcy;&amp;acy;&amp;tcy;&amp;ncy;&amp;ocy; mp3, &amp;mcy;&amp;ucy;&amp;zcy;&amp;ycy;&amp;kcy;&amp;ucy;, download video, icq, creative, &amp;mcy;&amp;ocy;&amp;bcy;&amp;icy;&amp;lcy;&amp;softcy;&amp;ncy;&amp;ycy;&amp;jcy;. &quot; &amp;Scy;&amp;tcy;&amp;rcy;&amp;acy;&amp;ncy;&amp;icy;&amp;tscy;&amp;acy; 175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3849750" cy="41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05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23042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После нескольких лет споров, сомнений и колебаний Госдума РФ 11 апреля 2008 года приняла закон о присоединении России к Рамочной конвенции Всемирной Организации здравоохранения по борьбе с </a:t>
            </a:r>
            <a:r>
              <a:rPr lang="ru-RU" sz="2800" dirty="0" err="1" smtClean="0"/>
              <a:t>табакокурением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6146" name="Picture 2" descr="&amp;Lcy;&amp;acy;&amp;rcy;&amp;gcy;&amp;ucy;&amp;scy; &amp;Kcy;&amp;lcy;&amp;ucy;&amp;bcy; * &amp;Pcy;&amp;rcy;&amp;ocy;&amp;scy;&amp;mcy;&amp;ocy;&amp;tcy;&amp;rcy; &amp;tcy;&amp;iecy;&amp;mcy;&amp;ycy; - &amp;IEcy;&amp;khcy;&amp;acy;&amp;tcy;&amp;softcy; &amp;vcy; &amp;Kcy;&amp;rcy;&amp;ycy;&amp;mcy; &amp;icy;&amp;lcy;&amp;icy; &amp;ncy;&amp;iecy;&amp;t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6952"/>
            <a:ext cx="5736811" cy="35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52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165" y="332656"/>
            <a:ext cx="8363272" cy="489638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>В</a:t>
            </a:r>
            <a:r>
              <a:rPr lang="ru-RU" sz="2200" b="1" dirty="0" smtClean="0"/>
              <a:t> 2001 </a:t>
            </a:r>
            <a:r>
              <a:rPr lang="ru-RU" sz="2200" dirty="0" smtClean="0"/>
              <a:t>году в России был принят Федеральный закон об ограничении курения табака.</a:t>
            </a:r>
            <a:br>
              <a:rPr lang="ru-RU" sz="2200" dirty="0" smtClean="0"/>
            </a:br>
            <a:r>
              <a:rPr lang="ru-RU" sz="2200" dirty="0" smtClean="0"/>
              <a:t>Вот некоторые статьи:</a:t>
            </a:r>
            <a:br>
              <a:rPr lang="ru-RU" sz="2200" dirty="0" smtClean="0"/>
            </a:br>
            <a:r>
              <a:rPr lang="ru-RU" sz="2200" b="1" dirty="0" smtClean="0"/>
              <a:t>Статья 3.</a:t>
            </a:r>
            <a:r>
              <a:rPr lang="ru-RU" sz="2200" dirty="0" smtClean="0"/>
              <a:t> Каждая упаковка должна содержать предупредительные надписи о вреде курения.</a:t>
            </a:r>
            <a:br>
              <a:rPr lang="ru-RU" sz="2200" dirty="0" smtClean="0"/>
            </a:br>
            <a:r>
              <a:rPr lang="ru-RU" sz="2200" b="1" dirty="0" smtClean="0"/>
              <a:t>Статья 5. </a:t>
            </a:r>
            <a:r>
              <a:rPr lang="ru-RU" sz="2200" dirty="0" smtClean="0"/>
              <a:t>Запрещается розничная продажа на территории и в помещениях образовательных учреждений, а также не менее 100 м от границ территории образовательного учреждения.</a:t>
            </a:r>
            <a:br>
              <a:rPr lang="ru-RU" sz="2200" dirty="0" smtClean="0"/>
            </a:br>
            <a:r>
              <a:rPr lang="ru-RU" sz="2200" b="1" dirty="0" smtClean="0"/>
              <a:t>Статья 4. </a:t>
            </a:r>
            <a:r>
              <a:rPr lang="ru-RU" sz="2200" dirty="0" smtClean="0"/>
              <a:t>Запрещение розничной продажи лицам, не достигшим 18 лет. </a:t>
            </a:r>
            <a:br>
              <a:rPr lang="ru-RU" sz="2200" dirty="0" smtClean="0"/>
            </a:br>
            <a:r>
              <a:rPr lang="ru-RU" sz="2200" b="1" dirty="0" smtClean="0"/>
              <a:t>Статья 5. </a:t>
            </a:r>
            <a:r>
              <a:rPr lang="ru-RU" sz="2200" dirty="0" smtClean="0"/>
              <a:t>Реклама табака и табачных изделий. Она в течение 5 лет исчезнет. А сейчас действует в соответствии с законодательством РФ о рекламе.</a:t>
            </a:r>
            <a:br>
              <a:rPr lang="ru-RU" sz="2200" dirty="0" smtClean="0"/>
            </a:br>
            <a:r>
              <a:rPr lang="ru-RU" sz="2200" b="1" dirty="0" smtClean="0"/>
              <a:t>Статья 7. </a:t>
            </a:r>
            <a:r>
              <a:rPr lang="ru-RU" sz="2200" dirty="0" smtClean="0"/>
              <a:t>О вреде </a:t>
            </a:r>
            <a:r>
              <a:rPr lang="ru-RU" sz="2700" dirty="0" smtClean="0"/>
              <a:t>курения.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&amp;KHcy;&amp;Lcy;&amp;Acy;&amp;Mcy;&amp;Ocy;&amp;Vcy;&amp;Ncy;&amp;Icy;&amp;Kcy; &quot; &amp;Kcy;&amp;ucy;&amp;rcy;&amp;icy;&amp;tcy;&amp;softcy; &amp;vcy; &amp;ocy;&amp;bcy;&amp;shchcy;&amp;iecy;&amp;scy;&amp;tcy;&amp;vcy;&amp;iecy;&amp;ncy;&amp;ncy;&amp;ycy;&amp;khcy; &amp;mcy;&amp;iecy;&amp;scy;&amp;tcy;&amp;acy;&amp;khcy; &amp;vcy;&amp;scy;&amp;iecy;&amp;gcy;&amp;ocy; &amp;zcy;&amp;acy; 50 &amp;gcy;&amp;rcy;&amp;n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3861048"/>
            <a:ext cx="2879999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65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82453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Всё больше Международных организаций выступает за глобальное обуздание производства табака. В послании миру врачей говориться: </a:t>
            </a:r>
            <a:br>
              <a:rPr lang="ru-RU" sz="3100" dirty="0" smtClean="0"/>
            </a:br>
            <a:r>
              <a:rPr lang="ru-RU" sz="3100" dirty="0" smtClean="0"/>
              <a:t>- мы должны объединиться, чтобы предотвратить эту эпидемию;</a:t>
            </a:r>
            <a:br>
              <a:rPr lang="ru-RU" sz="3100" dirty="0" smtClean="0"/>
            </a:br>
            <a:r>
              <a:rPr lang="ru-RU" sz="3100" dirty="0" smtClean="0"/>
              <a:t>- мы требуем запрета заявлений о том, что есть безвредные сигареты (“лёгкие”);</a:t>
            </a:r>
            <a:br>
              <a:rPr lang="ru-RU" sz="3100" dirty="0" smtClean="0"/>
            </a:br>
            <a:r>
              <a:rPr lang="ru-RU" sz="3100" dirty="0" smtClean="0"/>
              <a:t>- требуем защитить некурящих людей;</a:t>
            </a:r>
            <a:br>
              <a:rPr lang="ru-RU" sz="3100" dirty="0" smtClean="0"/>
            </a:br>
            <a:r>
              <a:rPr lang="ru-RU" sz="3100" dirty="0" smtClean="0"/>
              <a:t>- требуем запрета рекламы табака.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8" name="Picture 2" descr="&amp;Pcy;&amp;rcy;&amp;acy;&amp;vcy;&amp;icy;&amp;tcy;&amp;iecy;&amp;lcy;&amp;softcy;&amp;scy;&amp;tcy;&amp;vcy;&amp;ocy; &amp;Pcy;&amp;iecy;&amp;ncy;&amp;zcy;&amp;iecy;&amp;ncy;&amp;scy;&amp;kcy;&amp;ocy;&amp;jcy; &amp;ocy;&amp;bcy;&amp;lcy;&amp;acy;&amp;scy;&amp;tcy;&amp;icy;. &amp;Ncy;&amp;ocy;&amp;vcy;&amp;ocy;&amp;scy;&amp;tcy;&amp;icy; (&amp;scy;&amp;tcy;&amp;rcy;.41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48" y="4437112"/>
            <a:ext cx="2232000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49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212976"/>
            <a:ext cx="8229600" cy="338437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И если хотя бы один из вас: </a:t>
            </a:r>
            <a:br>
              <a:rPr lang="ru-RU" sz="3600" dirty="0" smtClean="0"/>
            </a:br>
            <a:r>
              <a:rPr lang="ru-RU" sz="3600" dirty="0" smtClean="0"/>
              <a:t>бросит курить,</a:t>
            </a:r>
            <a:br>
              <a:rPr lang="ru-RU" sz="3600" dirty="0" smtClean="0"/>
            </a:br>
            <a:r>
              <a:rPr lang="ru-RU" sz="3600" dirty="0" smtClean="0"/>
              <a:t>откажется от протянутой ему сигареты;</a:t>
            </a:r>
            <a:br>
              <a:rPr lang="ru-RU" sz="3600" dirty="0" smtClean="0"/>
            </a:br>
            <a:r>
              <a:rPr lang="ru-RU" sz="3600" dirty="0" smtClean="0"/>
              <a:t>объяснит другому курящему опасность курения (в том числе взрослым, родителям),</a:t>
            </a:r>
            <a:br>
              <a:rPr lang="ru-RU" sz="3600" dirty="0" smtClean="0"/>
            </a:br>
            <a:r>
              <a:rPr lang="ru-RU" sz="3600" dirty="0" smtClean="0"/>
              <a:t>Наш разговор был не напрасным.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2" name="Picture 2" descr="&amp;Gcy;&amp;acy;&amp;ncy;&amp;tscy;&amp;iecy;&amp;vcy;&amp;icy;&amp;chcy;&amp;scy;&amp;kcy;&amp;icy;&amp;jcy; &amp;lcy;&amp;icy;&amp;tscy;&amp;iecy;&amp;jcy; &amp;scy;&amp;iecy;&amp;lcy;&amp;softcy;&amp;scy;&amp;kcy;&amp;ocy;&amp;khcy;&amp;ocy;&amp;zcy;&amp;yacy;&amp;jcy;&amp;scy;&amp;tcy;&amp;vcy;&amp;iecy;&amp;ncy;&amp;ncy;&amp;ocy;&amp;gcy;&amp;ocy; &amp;pcy;&amp;rcy;&amp;ocy;&amp;icy;&amp;zcy;&amp;vcy;&amp;ocy;&amp;dcy;&amp;scy;&amp;tcy;&amp;vcy;&amp;acy;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42386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5799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216</Words>
  <Application>Microsoft Office PowerPoint</Application>
  <PresentationFormat>Экран (4:3)</PresentationFormat>
  <Paragraphs>23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КУРИТЬ В XXI ВЕКЕ – НЕ МОДНО!</vt:lpstr>
      <vt:lpstr>“Табак приносит вред телу, разрушает разум, отупляет целые нации” (Оноре де Бальзак)</vt:lpstr>
      <vt:lpstr>Наша страна занимает первое место по курению среди подростков. И если курение среди мужчин стабилизировалось, то т количество курящих женщин стремительно увеличивается. При этом по словам специалистов, потребление табака является в России ведущим фактором риска для жизни и здоровья населения.</vt:lpstr>
      <vt:lpstr>Повышенная смертность вызвана тем, что содержание смол и никотина в российских сигаретах завышено и превышает норму в сигаретах без фильтра на 60%, с фильтром – на 30-40%. А сигареты без фильтра выпускают только в нашей стране. Идёт вымирание нации. Вот почему проблема с курением – одна из главных. </vt:lpstr>
      <vt:lpstr>После нескольких лет споров, сомнений и колебаний Госдума РФ 11 апреля 2008 года приняла закон о присоединении России к Рамочной конвенции Всемирной Организации здравоохранения по борьбе с табакокурением.</vt:lpstr>
      <vt:lpstr>В 2001 году в России был принят Федеральный закон об ограничении курения табака. Вот некоторые статьи: Статья 3. Каждая упаковка должна содержать предупредительные надписи о вреде курения. Статья 5. Запрещается розничная продажа на территории и в помещениях образовательных учреждений, а также не менее 100 м от границ территории образовательного учреждения. Статья 4. Запрещение розничной продажи лицам, не достигшим 18 лет.  Статья 5. Реклама табака и табачных изделий. Она в течение 5 лет исчезнет. А сейчас действует в соответствии с законодательством РФ о рекламе. Статья 7. О вреде курения. </vt:lpstr>
      <vt:lpstr>Всё больше Международных организаций выступает за глобальное обуздание производства табака. В послании миру врачей говориться:  - мы должны объединиться, чтобы предотвратить эту эпидемию; - мы требуем запрета заявлений о том, что есть безвредные сигареты (“лёгкие”); - требуем защитить некурящих людей; - требуем запрета рекламы табака. </vt:lpstr>
      <vt:lpstr>И если хотя бы один из вас:  бросит курить, откажется от протянутой ему сигареты; объяснит другому курящему опасность курения (в том числе взрослым, родителям), Наш разговор был не напрасным. </vt:lpstr>
      <vt:lpstr>Презентация PowerPoint</vt:lpstr>
      <vt:lpstr>Презентация PowerPoint</vt:lpstr>
      <vt:lpstr>Чем опасно курение для человека? Курение – важнейшая из причин, приводящая к инвалидности, смерти. Курение способствует возникновению таких болезней как бронхит, инфаркт сердца, рак лёгких, язва желудка и другие болезни. Курение для растущего организма опаснее в 2 раза, чем для взрослого. У курящих детей слабеет память, и они хуже учатся.  Если курильщик наберёт в рот дым от сигареты и выдохнет его через белый платок, то на платке останется коричневое пятно. Это табачный дёготь. В нём особенно много вещества, вызывающего рак.  При курении курильщик проглатывает 25% ядовитых веществ, а 50% выдыхает. Поэтому пассивное курение не менее опасно для окружающих.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13</cp:revision>
  <dcterms:created xsi:type="dcterms:W3CDTF">2014-08-02T11:19:22Z</dcterms:created>
  <dcterms:modified xsi:type="dcterms:W3CDTF">2014-08-17T08:12:18Z</dcterms:modified>
</cp:coreProperties>
</file>